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303" r:id="rId3"/>
    <p:sldId id="346" r:id="rId4"/>
    <p:sldId id="581" r:id="rId5"/>
    <p:sldId id="562" r:id="rId6"/>
    <p:sldId id="596" r:id="rId7"/>
    <p:sldId id="598" r:id="rId8"/>
    <p:sldId id="599" r:id="rId9"/>
    <p:sldId id="605" r:id="rId10"/>
    <p:sldId id="600" r:id="rId11"/>
    <p:sldId id="564" r:id="rId12"/>
    <p:sldId id="614" r:id="rId13"/>
    <p:sldId id="601" r:id="rId14"/>
    <p:sldId id="606" r:id="rId15"/>
    <p:sldId id="607" r:id="rId16"/>
    <p:sldId id="566" r:id="rId17"/>
    <p:sldId id="608" r:id="rId18"/>
    <p:sldId id="609" r:id="rId19"/>
    <p:sldId id="603" r:id="rId20"/>
    <p:sldId id="604" r:id="rId21"/>
    <p:sldId id="610" r:id="rId22"/>
    <p:sldId id="611" r:id="rId23"/>
    <p:sldId id="612" r:id="rId24"/>
    <p:sldId id="613" r:id="rId25"/>
    <p:sldId id="568" r:id="rId26"/>
    <p:sldId id="266" r:id="rId27"/>
  </p:sldIdLst>
  <p:sldSz cx="12192000" cy="6858000"/>
  <p:notesSz cx="6794500" cy="9931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 userDrawn="1">
          <p15:clr>
            <a:srgbClr val="A4A3A4"/>
          </p15:clr>
        </p15:guide>
        <p15:guide id="2" orient="horz" pos="119" userDrawn="1">
          <p15:clr>
            <a:srgbClr val="A4A3A4"/>
          </p15:clr>
        </p15:guide>
        <p15:guide id="3" orient="horz" pos="4042" userDrawn="1">
          <p15:clr>
            <a:srgbClr val="A4A3A4"/>
          </p15:clr>
        </p15:guide>
        <p15:guide id="4" orient="horz" pos="229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211" userDrawn="1">
          <p15:clr>
            <a:srgbClr val="A4A3A4"/>
          </p15:clr>
        </p15:guide>
        <p15:guide id="8" pos="7446" userDrawn="1">
          <p15:clr>
            <a:srgbClr val="A4A3A4"/>
          </p15:clr>
        </p15:guide>
        <p15:guide id="9" pos="166" userDrawn="1">
          <p15:clr>
            <a:srgbClr val="A4A3A4"/>
          </p15:clr>
        </p15:guide>
        <p15:guide id="10" pos="3704" userDrawn="1">
          <p15:clr>
            <a:srgbClr val="A4A3A4"/>
          </p15:clr>
        </p15:guide>
        <p15:guide id="11" pos="3952" userDrawn="1">
          <p15:clr>
            <a:srgbClr val="A4A3A4"/>
          </p15:clr>
        </p15:guide>
        <p15:guide id="12" pos="73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0033CC"/>
    <a:srgbClr val="3333FF"/>
    <a:srgbClr val="E28700"/>
    <a:srgbClr val="A50034"/>
    <a:srgbClr val="C5003D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57187-A8FA-3671-A2CB-44C7581A183C}" v="192" dt="2022-11-11T16:58:12.797"/>
    <p1510:client id="{24E39E17-2E22-B486-77CF-777450499CC3}" v="2098" dt="2023-03-11T14:40:52.942"/>
    <p1510:client id="{25C22852-802B-FBCE-A825-55B1F7FDCC7C}" v="1702" dt="2023-04-12T06:33:23.575"/>
    <p1510:client id="{319A1BB2-D61D-3548-AF58-A9CF2939C341}" v="4" dt="2022-11-24T01:29:41.961"/>
    <p1510:client id="{3325744D-5811-5E9C-4EE5-B2D5B7B5E667}" v="13" dt="2022-11-12T13:55:26.931"/>
    <p1510:client id="{34500D41-EB10-682E-4083-FB91E6C6E19A}" v="1339" dt="2022-11-22T15:50:53.929"/>
    <p1510:client id="{58259F59-3304-98CA-0336-CFC984BA5730}" v="1" dt="2022-11-24T04:32:54.687"/>
    <p1510:client id="{58BAB58A-BBA2-D11F-2516-CB335FF2F934}" v="135" dt="2022-11-12T15:40:29.103"/>
    <p1510:client id="{59B55D6C-2BC5-A6A9-D442-924654954F80}" v="1768" dt="2023-04-11T14:04:42.242"/>
    <p1510:client id="{612BAEA1-1C22-B9BD-D9F4-1E717154E1C1}" v="888" dt="2023-03-12T10:07:14.273"/>
    <p1510:client id="{824E05D9-58C5-D97F-96EF-9DB38E035AD6}" v="20" dt="2023-03-12T02:58:09.693"/>
    <p1510:client id="{8E0D370C-E258-4AF8-F0E8-71C8261397C8}" v="179" dt="2022-11-23T15:45:47.864"/>
    <p1510:client id="{C86F48C1-3A51-815C-1677-871C8E789FE0}" v="41" dt="2022-11-13T15:43:51.921"/>
    <p1510:client id="{F4A490F2-99BF-B88E-BF6A-862827F4B223}" v="1" dt="2022-11-24T04:45:32.488"/>
    <p1510:client id="{F57CF17D-286A-2D10-1B69-7C8C88275191}" v="117" dt="2023-03-12T14:52:52.8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792" autoAdjust="0"/>
  </p:normalViewPr>
  <p:slideViewPr>
    <p:cSldViewPr snapToGrid="0">
      <p:cViewPr varScale="1">
        <p:scale>
          <a:sx n="103" d="100"/>
          <a:sy n="103" d="100"/>
        </p:scale>
        <p:origin x="84" y="248"/>
      </p:cViewPr>
      <p:guideLst>
        <p:guide orient="horz" pos="164"/>
        <p:guide orient="horz" pos="119"/>
        <p:guide orient="horz" pos="4042"/>
        <p:guide orient="horz" pos="2296"/>
        <p:guide pos="3840"/>
        <p:guide pos="211"/>
        <p:guide pos="7446"/>
        <p:guide pos="166"/>
        <p:guide pos="3704"/>
        <p:guide pos="3952"/>
        <p:guide pos="737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59137C0-7968-40FC-B149-1354B9F0602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8C8A2DC-18A1-43F2-868F-84143212F9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3B521-7C1A-42BB-BD26-F611F361112B}" type="datetimeFigureOut">
              <a:rPr lang="ko-KR" altLang="en-US" smtClean="0"/>
              <a:t>2023-04-11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EDB3A63-AF89-408C-BD66-0E27B7B1F9B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72673C-BA81-4767-B5A7-6012E380EC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35128-8D40-493A-A312-846A6F9C0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28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9BD65-8259-44B3-A69B-9C8B99C856D1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7313" y="744538"/>
            <a:ext cx="661987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17415"/>
            <a:ext cx="5435600" cy="446913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1F0BF-A1E4-4CC4-8880-38A6075C7CA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531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830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215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742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160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6907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630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087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2207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7474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3284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28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Calibri"/>
              <a:ea typeface="맑은 고딕"/>
              <a:cs typeface="Calibri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2916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5506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5221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8045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4492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41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857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526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360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259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468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095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038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299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710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4" y="273052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278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584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608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75799" y="274640"/>
            <a:ext cx="2971801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60400" y="274640"/>
            <a:ext cx="8712201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34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2"/>
          <p:cNvSpPr>
            <a:spLocks noChangeArrowheads="1"/>
          </p:cNvSpPr>
          <p:nvPr userDrawn="1"/>
        </p:nvSpPr>
        <p:spPr bwMode="auto">
          <a:xfrm>
            <a:off x="5378560" y="6381328"/>
            <a:ext cx="1381376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fld id="{F614ADE3-5DF1-49E3-95FE-AED3C2ED5E3B}" type="slidenum">
              <a:rPr lang="en-US" altLang="ko-KR" sz="1200" b="1" smtClean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pPr algn="ctr">
                <a:defRPr/>
              </a:pPr>
              <a:t>‹#›</a:t>
            </a:fld>
            <a:r>
              <a:rPr lang="en-US" altLang="ko-KR" sz="1200" b="0" dirty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t>/16</a:t>
            </a:r>
            <a:endParaRPr lang="en-US" altLang="ko-KR" sz="1100" dirty="0">
              <a:solidFill>
                <a:srgbClr val="000000"/>
              </a:solidFill>
              <a:latin typeface="LG스마트체 Regular" pitchFamily="50" charset="-127"/>
              <a:ea typeface="LG스마트체 Regular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2"/>
          <p:cNvSpPr>
            <a:spLocks noChangeArrowheads="1"/>
          </p:cNvSpPr>
          <p:nvPr userDrawn="1"/>
        </p:nvSpPr>
        <p:spPr bwMode="auto">
          <a:xfrm>
            <a:off x="5378560" y="6381328"/>
            <a:ext cx="1381376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fld id="{F614ADE3-5DF1-49E3-95FE-AED3C2ED5E3B}" type="slidenum">
              <a:rPr lang="en-US" altLang="ko-KR" sz="1200" b="1" smtClean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pPr algn="ctr">
                <a:defRPr/>
              </a:pPr>
              <a:t>‹#›</a:t>
            </a:fld>
            <a:r>
              <a:rPr lang="en-US" altLang="ko-KR" sz="1200" b="0" dirty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t>/18</a:t>
            </a:r>
            <a:endParaRPr lang="en-US" altLang="ko-KR" sz="1100" dirty="0">
              <a:solidFill>
                <a:srgbClr val="000000"/>
              </a:solidFill>
              <a:latin typeface="LG스마트체 Regular" pitchFamily="50" charset="-127"/>
              <a:ea typeface="LG스마트체 Regular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728" y="6460654"/>
            <a:ext cx="904113" cy="288032"/>
          </a:xfrm>
          <a:prstGeom prst="rect">
            <a:avLst/>
          </a:prstGeom>
        </p:spPr>
      </p:pic>
      <p:cxnSp>
        <p:nvCxnSpPr>
          <p:cNvPr id="10" name="직선 연결선 9"/>
          <p:cNvCxnSpPr/>
          <p:nvPr userDrawn="1"/>
        </p:nvCxnSpPr>
        <p:spPr>
          <a:xfrm>
            <a:off x="371421" y="1101403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292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38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60401" y="1600202"/>
            <a:ext cx="5842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705601" y="1600202"/>
            <a:ext cx="5842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33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540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804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35485" y="1385481"/>
            <a:ext cx="6881676" cy="138499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latinLnBrk="0"/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통신사</a:t>
            </a:r>
            <a:r>
              <a:rPr 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 </a:t>
            </a:r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고객</a:t>
            </a:r>
            <a:r>
              <a:rPr 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 </a:t>
            </a:r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이탈</a:t>
            </a:r>
            <a:r>
              <a:rPr 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 </a:t>
            </a:r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방지하기</a:t>
            </a:r>
            <a:endParaRPr lang="ko-KR" altLang="en-US" sz="4200" b="1" spc="-100">
              <a:latin typeface="Malgun Gothic"/>
              <a:ea typeface="Malgun Gothic"/>
              <a:cs typeface="+mn-lt"/>
            </a:endParaRPr>
          </a:p>
          <a:p>
            <a:endParaRPr lang="en-US" altLang="ko-KR" sz="4200" b="1" spc="-100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F051D-1110-5BEC-8A28-C3CA2C3547FE}"/>
              </a:ext>
            </a:extLst>
          </p:cNvPr>
          <p:cNvSpPr txBox="1"/>
          <p:nvPr/>
        </p:nvSpPr>
        <p:spPr>
          <a:xfrm>
            <a:off x="1127448" y="715345"/>
            <a:ext cx="483278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000" b="1" dirty="0">
                <a:latin typeface="맑은 고딕"/>
                <a:ea typeface="맑은 고딕"/>
                <a:cs typeface="Microsoft GothicNeo"/>
              </a:rPr>
              <a:t>AI 18 </a:t>
            </a:r>
            <a:r>
              <a:rPr lang="en-US" altLang="ko-KR" sz="2000" b="1" dirty="0" err="1">
                <a:latin typeface="맑은 고딕"/>
                <a:ea typeface="맑은 고딕"/>
                <a:cs typeface="Microsoft GothicNeo"/>
              </a:rPr>
              <a:t>경동연</a:t>
            </a:r>
            <a:r>
              <a:rPr lang="en-US" altLang="ko-KR" sz="2000" b="1" dirty="0">
                <a:latin typeface="맑은 고딕"/>
                <a:ea typeface="맑은 고딕"/>
                <a:cs typeface="Microsoft GothicNeo"/>
              </a:rPr>
              <a:t> Project2</a:t>
            </a:r>
            <a:r>
              <a:rPr lang="ko-KR" altLang="en-US" sz="2000" b="1" dirty="0">
                <a:latin typeface="맑은 고딕"/>
                <a:ea typeface="맑은 고딕"/>
                <a:cs typeface="Microsoft GothicNeo"/>
              </a:rPr>
              <a:t>소개영상</a:t>
            </a:r>
            <a:endParaRPr lang="ko-KR" altLang="en-US" sz="2000" b="1" dirty="0">
              <a:latin typeface="맑은 고딕"/>
              <a:ea typeface="맑은 고딕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3472963-EC30-1A6C-52BF-E29510B9FA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8"/>
          <a:stretch/>
        </p:blipFill>
        <p:spPr>
          <a:xfrm>
            <a:off x="7182173" y="-701040"/>
            <a:ext cx="2906713" cy="2180665"/>
          </a:xfrm>
          <a:prstGeom prst="rect">
            <a:avLst/>
          </a:prstGeom>
        </p:spPr>
      </p:pic>
      <p:pic>
        <p:nvPicPr>
          <p:cNvPr id="11" name="그림 10" descr="계란, 옅은이(가) 표시된 사진&#10;&#10;자동 생성된 설명">
            <a:extLst>
              <a:ext uri="{FF2B5EF4-FFF2-40B4-BE49-F238E27FC236}">
                <a16:creationId xmlns:a16="http://schemas.microsoft.com/office/drawing/2014/main" id="{0EF3A699-E55D-85F7-40AC-4CE6A184A3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58"/>
          <a:stretch/>
        </p:blipFill>
        <p:spPr>
          <a:xfrm>
            <a:off x="1343472" y="3750292"/>
            <a:ext cx="4238625" cy="239236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27448" y="5220489"/>
            <a:ext cx="4176018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b="1" spc="-100" dirty="0">
                <a:latin typeface="맑은 고딕"/>
                <a:ea typeface="맑은 고딕"/>
              </a:rPr>
              <a:t>AI_18_</a:t>
            </a:r>
            <a:r>
              <a:rPr lang="ko-KR" altLang="en-US" b="1" spc="-100" dirty="0" err="1">
                <a:latin typeface="맑은 고딕"/>
                <a:ea typeface="맑은 고딕"/>
              </a:rPr>
              <a:t>경동연</a:t>
            </a:r>
            <a:endParaRPr lang="ko-KR" altLang="ko-KR" b="1" spc="-100" dirty="0" err="1">
              <a:latin typeface="맑은 고딕"/>
              <a:ea typeface="맑은 고딕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9A5CA21-3951-3240-CAB0-05BF4EEFCB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-7572" r="-2081" b="-3704"/>
          <a:stretch/>
        </p:blipFill>
        <p:spPr>
          <a:xfrm>
            <a:off x="10014372" y="3544179"/>
            <a:ext cx="1981201" cy="2159624"/>
          </a:xfrm>
          <a:prstGeom prst="rect">
            <a:avLst/>
          </a:prstGeom>
        </p:spPr>
      </p:pic>
      <p:pic>
        <p:nvPicPr>
          <p:cNvPr id="3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0B8143FF-8045-8DED-AF39-4F4911624E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2882" y="2359202"/>
            <a:ext cx="4424854" cy="40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25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Regular"/>
                <a:cs typeface="Arial Unicode MS"/>
              </a:rPr>
              <a:t>4. </a:t>
            </a:r>
            <a:r>
              <a:rPr lang="ko-KR" altLang="en-US" sz="2400" b="1" dirty="0">
                <a:latin typeface="Arial"/>
                <a:ea typeface="LG스마트체 Regular"/>
                <a:cs typeface="Arial"/>
              </a:rPr>
              <a:t>데이터</a:t>
            </a:r>
            <a:r>
              <a:rPr lang="en-US" sz="2400" b="1" dirty="0">
                <a:latin typeface="Arial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latin typeface="Arial"/>
                <a:ea typeface="LG스마트체 Regular"/>
                <a:cs typeface="Arial"/>
              </a:rPr>
              <a:t>준비</a:t>
            </a:r>
            <a:endParaRPr lang="ko-KR" altLang="en-US" dirty="0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53999EDB-FAE2-475D-954C-53DCFFDD0C5E}"/>
              </a:ext>
            </a:extLst>
          </p:cNvPr>
          <p:cNvSpPr/>
          <p:nvPr/>
        </p:nvSpPr>
        <p:spPr bwMode="auto">
          <a:xfrm>
            <a:off x="6578174" y="1107094"/>
            <a:ext cx="4865839" cy="104317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ko-KR" sz="2000" b="1" kern="0" dirty="0" err="1">
                <a:solidFill>
                  <a:schemeClr val="bg1"/>
                </a:solidFill>
                <a:ea typeface="맑은 고딕"/>
              </a:rPr>
              <a:t>최빈값을</a:t>
            </a: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ko-KR" altLang="ko-KR" sz="2000" b="1" kern="0" dirty="0" err="1">
                <a:solidFill>
                  <a:schemeClr val="bg1"/>
                </a:solidFill>
                <a:ea typeface="맑은 고딕"/>
              </a:rPr>
              <a:t>기준으로하는</a:t>
            </a: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 기준모델 만들기</a:t>
            </a:r>
          </a:p>
        </p:txBody>
      </p:sp>
      <p:sp>
        <p:nvSpPr>
          <p:cNvPr id="12" name="모서리가 둥근 직사각형 9">
            <a:extLst>
              <a:ext uri="{FF2B5EF4-FFF2-40B4-BE49-F238E27FC236}">
                <a16:creationId xmlns:a16="http://schemas.microsoft.com/office/drawing/2014/main" id="{395B6B38-4878-4466-B7C3-021D2BFDAB5F}"/>
              </a:ext>
            </a:extLst>
          </p:cNvPr>
          <p:cNvSpPr/>
          <p:nvPr/>
        </p:nvSpPr>
        <p:spPr bwMode="auto">
          <a:xfrm>
            <a:off x="635387" y="1107093"/>
            <a:ext cx="4628639" cy="104317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Hold-out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기법으로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학습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검증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테스트셋을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 75:25로 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나누기</a:t>
            </a:r>
            <a:endParaRPr lang="en-US" altLang="ko-KR" sz="2000" b="1" kern="0" dirty="0" err="1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8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B911F94B-330B-82D3-17D3-4D52CEC96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01959"/>
            <a:ext cx="4074404" cy="1454078"/>
          </a:xfrm>
          <a:prstGeom prst="rect">
            <a:avLst/>
          </a:prstGeom>
        </p:spPr>
      </p:pic>
      <p:pic>
        <p:nvPicPr>
          <p:cNvPr id="11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E76F46DB-6335-AD13-155C-354D280B76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63" y="4721943"/>
            <a:ext cx="5130188" cy="664089"/>
          </a:xfrm>
          <a:prstGeom prst="rect">
            <a:avLst/>
          </a:prstGeom>
        </p:spPr>
      </p:pic>
      <p:pic>
        <p:nvPicPr>
          <p:cNvPr id="13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F356305-1E48-7A2A-8DC8-A319E26CCB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1075" y="2329214"/>
            <a:ext cx="3303224" cy="331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896111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1930130" y="956585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XGBClassifier</a:t>
            </a:r>
          </a:p>
        </p:txBody>
      </p:sp>
      <p:sp>
        <p:nvSpPr>
          <p:cNvPr id="5" name="모서리가 둥근 직사각형 9">
            <a:extLst>
              <a:ext uri="{FF2B5EF4-FFF2-40B4-BE49-F238E27FC236}">
                <a16:creationId xmlns:a16="http://schemas.microsoft.com/office/drawing/2014/main" id="{8EECB33C-0C65-F028-48EC-E1FC5EA19742}"/>
              </a:ext>
            </a:extLst>
          </p:cNvPr>
          <p:cNvSpPr/>
          <p:nvPr/>
        </p:nvSpPr>
        <p:spPr bwMode="auto">
          <a:xfrm>
            <a:off x="622348" y="1717221"/>
            <a:ext cx="6438151" cy="244799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XGBClassifier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는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XGBoost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(Extreme Gradient Boosting)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알고리즘을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기반으로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하는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분류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모델입니다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 </a:t>
            </a: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XGBoost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기반의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앙상블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학습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알고리즘으로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각각의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결정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 err="1">
                <a:highlight>
                  <a:srgbClr val="FFFFFE"/>
                </a:highlight>
                <a:ea typeface="+mn-lt"/>
                <a:cs typeface="+mn-lt"/>
              </a:rPr>
              <a:t>만들어나가면서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결정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오차를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최소화하도록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학습합니다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위해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잔여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오차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(residual error)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에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대한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기울기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(gradient)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정보를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이용합니다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 </a:t>
            </a: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XGBoost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기울기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정보를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이용하여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다음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결정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분할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(split)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위치를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찾는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방식으로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모델을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구성합니다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 dirty="0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6EE3E-00C2-4F99-AE88-FBF19E6725BA}"/>
              </a:ext>
            </a:extLst>
          </p:cNvPr>
          <p:cNvSpPr txBox="1"/>
          <p:nvPr/>
        </p:nvSpPr>
        <p:spPr>
          <a:xfrm>
            <a:off x="470548" y="154142"/>
            <a:ext cx="9412763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5. 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분류문제를 풀 수 있는 </a:t>
            </a:r>
            <a:r>
              <a:rPr lang="en-US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XGBClassifier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모델 생성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파라미터 튜닝</a:t>
            </a:r>
            <a:endParaRPr lang="ko-KR" sz="2400" dirty="0"/>
          </a:p>
        </p:txBody>
      </p:sp>
      <p:pic>
        <p:nvPicPr>
          <p:cNvPr id="3" name="그림 5" descr="차트, 도표이(가) 표시된 사진&#10;&#10;자동 생성된 설명">
            <a:extLst>
              <a:ext uri="{FF2B5EF4-FFF2-40B4-BE49-F238E27FC236}">
                <a16:creationId xmlns:a16="http://schemas.microsoft.com/office/drawing/2014/main" id="{B7FE90CA-D8C1-7AEB-8964-643C58F36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990" y="2128811"/>
            <a:ext cx="4184572" cy="3068595"/>
          </a:xfrm>
          <a:prstGeom prst="rect">
            <a:avLst/>
          </a:prstGeom>
        </p:spPr>
      </p:pic>
      <p:sp>
        <p:nvSpPr>
          <p:cNvPr id="6" name="모서리가 둥근 직사각형 40">
            <a:extLst>
              <a:ext uri="{FF2B5EF4-FFF2-40B4-BE49-F238E27FC236}">
                <a16:creationId xmlns:a16="http://schemas.microsoft.com/office/drawing/2014/main" id="{F644F9C7-2BD4-D6E8-DBFF-C6F6581945CE}"/>
              </a:ext>
            </a:extLst>
          </p:cNvPr>
          <p:cNvSpPr/>
          <p:nvPr/>
        </p:nvSpPr>
        <p:spPr>
          <a:xfrm>
            <a:off x="1930129" y="4298367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주의점</a:t>
            </a:r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B669AFEF-8FAA-06AD-7040-11D9B525C807}"/>
              </a:ext>
            </a:extLst>
          </p:cNvPr>
          <p:cNvSpPr/>
          <p:nvPr/>
        </p:nvSpPr>
        <p:spPr bwMode="auto">
          <a:xfrm>
            <a:off x="466275" y="5040645"/>
            <a:ext cx="6832922" cy="1254500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데이터가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불균형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할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경우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가중치를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조정해야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하고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 err="1">
                <a:highlight>
                  <a:srgbClr val="FFFFFE"/>
                </a:highlight>
                <a:ea typeface="+mn-lt"/>
                <a:cs typeface="+mn-lt"/>
              </a:rPr>
              <a:t>과적합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방지와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성능을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높일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있도록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 err="1">
                <a:highlight>
                  <a:srgbClr val="FFFFFE"/>
                </a:highlight>
                <a:ea typeface="+mn-lt"/>
                <a:cs typeface="+mn-lt"/>
              </a:rPr>
              <a:t>하이퍼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파라미터를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튜닝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해야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>
              <a:ea typeface="맑은 고딕"/>
            </a:endParaRPr>
          </a:p>
          <a:p>
            <a:pPr algn="ctr" defTabSz="914126">
              <a:defRPr/>
            </a:pPr>
            <a:endParaRPr lang="en-US" sz="1600" b="1" kern="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644792572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1569912" y="956585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Max_depth</a:t>
            </a:r>
          </a:p>
        </p:txBody>
      </p:sp>
      <p:sp>
        <p:nvSpPr>
          <p:cNvPr id="5" name="모서리가 둥근 직사각형 9">
            <a:extLst>
              <a:ext uri="{FF2B5EF4-FFF2-40B4-BE49-F238E27FC236}">
                <a16:creationId xmlns:a16="http://schemas.microsoft.com/office/drawing/2014/main" id="{8EECB33C-0C65-F028-48EC-E1FC5EA19742}"/>
              </a:ext>
            </a:extLst>
          </p:cNvPr>
          <p:cNvSpPr/>
          <p:nvPr/>
        </p:nvSpPr>
        <p:spPr bwMode="auto">
          <a:xfrm>
            <a:off x="885584" y="1717221"/>
            <a:ext cx="5080406" cy="1824541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트리의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최대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깊이를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설정하는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파라미터로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트리의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복잡도를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조절하여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과적합을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방지</a:t>
            </a:r>
            <a:endParaRPr lang="ko-KR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6EE3E-00C2-4F99-AE88-FBF19E6725BA}"/>
              </a:ext>
            </a:extLst>
          </p:cNvPr>
          <p:cNvSpPr txBox="1"/>
          <p:nvPr/>
        </p:nvSpPr>
        <p:spPr>
          <a:xfrm>
            <a:off x="470548" y="154142"/>
            <a:ext cx="9412763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5. 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분류문제를 풀 수 있는 </a:t>
            </a:r>
            <a:r>
              <a:rPr lang="en-US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XGBClassifier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모델 생성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파라미터 튜닝</a:t>
            </a:r>
            <a:endParaRPr lang="ko-KR" sz="2400" dirty="0"/>
          </a:p>
        </p:txBody>
      </p:sp>
      <p:sp>
        <p:nvSpPr>
          <p:cNvPr id="6" name="모서리가 둥근 직사각형 40">
            <a:extLst>
              <a:ext uri="{FF2B5EF4-FFF2-40B4-BE49-F238E27FC236}">
                <a16:creationId xmlns:a16="http://schemas.microsoft.com/office/drawing/2014/main" id="{F644F9C7-2BD4-D6E8-DBFF-C6F6581945CE}"/>
              </a:ext>
            </a:extLst>
          </p:cNvPr>
          <p:cNvSpPr/>
          <p:nvPr/>
        </p:nvSpPr>
        <p:spPr>
          <a:xfrm>
            <a:off x="1569911" y="3882731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Learning_rate</a:t>
            </a:r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B669AFEF-8FAA-06AD-7040-11D9B525C807}"/>
              </a:ext>
            </a:extLst>
          </p:cNvPr>
          <p:cNvSpPr/>
          <p:nvPr/>
        </p:nvSpPr>
        <p:spPr bwMode="auto">
          <a:xfrm>
            <a:off x="881911" y="4597300"/>
            <a:ext cx="5087251" cy="1697844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각 결정 트리의 가중치를 업데이트하는 속도를 결정하는 파라미터로 모델의 학습 속도를 조절하여 모델이 안정적으로 수렴하는 데 도움</a:t>
            </a:r>
            <a:endParaRPr lang="ko-KR" sz="2000" dirty="0"/>
          </a:p>
        </p:txBody>
      </p:sp>
      <p:sp>
        <p:nvSpPr>
          <p:cNvPr id="2" name="모서리가 둥근 직사각형 40">
            <a:extLst>
              <a:ext uri="{FF2B5EF4-FFF2-40B4-BE49-F238E27FC236}">
                <a16:creationId xmlns:a16="http://schemas.microsoft.com/office/drawing/2014/main" id="{41EDBDB2-AAF1-B04E-98D1-71D398DF1BE1}"/>
              </a:ext>
            </a:extLst>
          </p:cNvPr>
          <p:cNvSpPr/>
          <p:nvPr/>
        </p:nvSpPr>
        <p:spPr>
          <a:xfrm>
            <a:off x="7291839" y="3879894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Colsample_bytree</a:t>
            </a:r>
          </a:p>
        </p:txBody>
      </p:sp>
      <p:sp>
        <p:nvSpPr>
          <p:cNvPr id="10" name="모서리가 둥근 직사각형 40">
            <a:extLst>
              <a:ext uri="{FF2B5EF4-FFF2-40B4-BE49-F238E27FC236}">
                <a16:creationId xmlns:a16="http://schemas.microsoft.com/office/drawing/2014/main" id="{C16C1A2D-8D28-B01A-29AA-7155BF29B526}"/>
              </a:ext>
            </a:extLst>
          </p:cNvPr>
          <p:cNvSpPr/>
          <p:nvPr/>
        </p:nvSpPr>
        <p:spPr>
          <a:xfrm>
            <a:off x="7291838" y="956584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Min_child_weight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A2662973-970F-3C60-CB8B-981AA513B103}"/>
              </a:ext>
            </a:extLst>
          </p:cNvPr>
          <p:cNvSpPr/>
          <p:nvPr/>
        </p:nvSpPr>
        <p:spPr bwMode="auto">
          <a:xfrm>
            <a:off x="6631547" y="1715554"/>
            <a:ext cx="5087250" cy="1836390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트리의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분할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(split)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결정하기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위한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최소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자식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노드의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가중치를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설정하는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파라미터로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트리에서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불필요한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분할을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방지</a:t>
            </a:r>
            <a:endParaRPr lang="ko-KR" altLang="en-US" sz="2000" dirty="0">
              <a:ea typeface="맑은 고딕" panose="020B0503020000020004" pitchFamily="34" charset="-127"/>
            </a:endParaRPr>
          </a:p>
        </p:txBody>
      </p:sp>
      <p:sp>
        <p:nvSpPr>
          <p:cNvPr id="12" name="모서리가 둥근 직사각형 9">
            <a:extLst>
              <a:ext uri="{FF2B5EF4-FFF2-40B4-BE49-F238E27FC236}">
                <a16:creationId xmlns:a16="http://schemas.microsoft.com/office/drawing/2014/main" id="{EBC8ED9B-929B-4BAE-5E9A-7395F77A10B0}"/>
              </a:ext>
            </a:extLst>
          </p:cNvPr>
          <p:cNvSpPr/>
          <p:nvPr/>
        </p:nvSpPr>
        <p:spPr bwMode="auto">
          <a:xfrm>
            <a:off x="6631546" y="4597299"/>
            <a:ext cx="5087251" cy="1697844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각 결정 트리에서 사용될 특성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feature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의 비율을 설정하는 파라미터로 모델이 학습에 사용할 특성의 수를 조절하여 과적합을 방지하는 역할</a:t>
            </a:r>
            <a:endParaRPr lang="ko-KR" sz="20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3278052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67068" y="966148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Randomized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Search로</a:t>
            </a:r>
            <a:r>
              <a:rPr lang="ko-KR" altLang="en-US" sz="2000" b="1" dirty="0">
                <a:ea typeface="+mn-lt"/>
                <a:cs typeface="+mn-lt"/>
              </a:rPr>
              <a:t> 대략적인 튜닝 범위 잡기</a:t>
            </a:r>
            <a:endParaRPr lang="ko-KR" altLang="en-US" sz="2000" b="1" dirty="0">
              <a:ea typeface="맑은 고딕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분류문제를 풀 수 있는 </a:t>
            </a:r>
            <a:r>
              <a:rPr lang="en-US" altLang="ko-KR" sz="2400" b="1" dirty="0" err="1">
                <a:highlight>
                  <a:srgbClr val="FFFFFF"/>
                </a:highlight>
                <a:latin typeface="LG스마트체 Regular"/>
                <a:ea typeface="LG스마트체 Bold"/>
              </a:rPr>
              <a:t>XGBClassifier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 모델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생성</a:t>
            </a:r>
            <a:r>
              <a:rPr lang="en-US" alt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</a:t>
            </a:r>
            <a:r>
              <a:rPr lang="ko-KR" altLang="en-US" sz="2400" b="1" dirty="0" err="1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파라미터 튜닝</a:t>
            </a:r>
            <a:endParaRPr lang="ko-KR" altLang="en-US" dirty="0"/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6582417" y="966147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Randomized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Search결과</a:t>
            </a:r>
            <a:r>
              <a:rPr lang="ko-KR" altLang="en-US" sz="2000" b="1" dirty="0">
                <a:ea typeface="+mn-lt"/>
                <a:cs typeface="+mn-lt"/>
              </a:rPr>
              <a:t> 가장 좋았던 파라미터</a:t>
            </a:r>
            <a:endParaRPr lang="ko-KR" altLang="en-US" sz="2000" b="1" dirty="0">
              <a:ea typeface="맑은 고딕"/>
            </a:endParaRPr>
          </a:p>
        </p:txBody>
      </p:sp>
      <p:pic>
        <p:nvPicPr>
          <p:cNvPr id="21" name="그림 21" descr="테이블이(가) 표시된 사진&#10;&#10;자동 생성된 설명">
            <a:extLst>
              <a:ext uri="{FF2B5EF4-FFF2-40B4-BE49-F238E27FC236}">
                <a16:creationId xmlns:a16="http://schemas.microsoft.com/office/drawing/2014/main" id="{3C8A99E9-42B6-00C3-637C-6A432D977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737" y="1838934"/>
            <a:ext cx="3385850" cy="4180830"/>
          </a:xfrm>
          <a:prstGeom prst="rect">
            <a:avLst/>
          </a:prstGeom>
        </p:spPr>
      </p:pic>
      <p:sp>
        <p:nvSpPr>
          <p:cNvPr id="23" name="모서리가 둥근 직사각형 9">
            <a:extLst>
              <a:ext uri="{FF2B5EF4-FFF2-40B4-BE49-F238E27FC236}">
                <a16:creationId xmlns:a16="http://schemas.microsoft.com/office/drawing/2014/main" id="{D779C2CA-EFC1-9E57-6A27-9E9520C0D762}"/>
              </a:ext>
            </a:extLst>
          </p:cNvPr>
          <p:cNvSpPr/>
          <p:nvPr/>
        </p:nvSpPr>
        <p:spPr bwMode="auto">
          <a:xfrm>
            <a:off x="172492" y="5022283"/>
            <a:ext cx="6410609" cy="133712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altLang="ko-KR" sz="16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err="1">
                <a:highlight>
                  <a:srgbClr val="FFFFFF"/>
                </a:highlight>
                <a:ea typeface="+mn-lt"/>
                <a:cs typeface="+mn-lt"/>
              </a:rPr>
              <a:t>하이퍼파라미터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: {'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colsample_bytree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0.5909124836035503,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learning_rate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0.08,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max_depth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min_child_weight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4}</a:t>
            </a:r>
            <a:r>
              <a:rPr lang="en-US" altLang="ko-KR" sz="1600" kern="0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endParaRPr lang="ko-KR" altLang="en-US" sz="1600">
              <a:ea typeface="맑은 고딕" panose="020B0503020000020004" pitchFamily="34" charset="-127"/>
              <a:cs typeface="+mn-lt"/>
            </a:endParaRPr>
          </a:p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 AUC: 0.8364856321537706</a:t>
            </a:r>
            <a:endParaRPr lang="ko-KR" altLang="en-US" sz="1600" dirty="0">
              <a:ea typeface="맑은 고딕"/>
            </a:endParaRPr>
          </a:p>
          <a:p>
            <a:pPr algn="ctr" defTabSz="914126">
              <a:defRPr/>
            </a:pPr>
            <a:endParaRPr lang="en-US" sz="1600" b="1" kern="0" dirty="0">
              <a:ea typeface="맑은 고딕"/>
            </a:endParaRPr>
          </a:p>
        </p:txBody>
      </p:sp>
      <p:pic>
        <p:nvPicPr>
          <p:cNvPr id="24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B4511898-418D-FAB0-0FC9-F5754D30C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268" y="1835607"/>
            <a:ext cx="2890091" cy="295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964942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24128" y="966148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sz="2000" b="1" dirty="0" err="1">
                <a:ea typeface="+mn-lt"/>
                <a:cs typeface="+mn-lt"/>
              </a:rPr>
              <a:t>Grid</a:t>
            </a:r>
            <a:r>
              <a:rPr lang="ko-KR" sz="2000" b="1" dirty="0">
                <a:ea typeface="+mn-lt"/>
                <a:cs typeface="+mn-lt"/>
              </a:rPr>
              <a:t> </a:t>
            </a:r>
            <a:r>
              <a:rPr lang="ko-KR" altLang="en-US" sz="2000" b="1" dirty="0" err="1">
                <a:ea typeface="+mn-lt"/>
                <a:cs typeface="+mn-lt"/>
              </a:rPr>
              <a:t>Search로</a:t>
            </a:r>
            <a:r>
              <a:rPr lang="ko-KR" altLang="en-US" sz="2000" b="1" dirty="0">
                <a:ea typeface="+mn-lt"/>
                <a:cs typeface="+mn-lt"/>
              </a:rPr>
              <a:t> 최적의 파라미터 구하기</a:t>
            </a:r>
            <a:endParaRPr lang="ko-KR" altLang="en-US" sz="2000" b="1" dirty="0">
              <a:ea typeface="맑은 고딕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분류문제를 풀 수 있는 </a:t>
            </a:r>
            <a:r>
              <a:rPr lang="en-US" altLang="ko-KR" sz="2400" b="1" dirty="0" err="1">
                <a:highlight>
                  <a:srgbClr val="FFFFFF"/>
                </a:highlight>
                <a:latin typeface="LG스마트체 Regular"/>
                <a:ea typeface="LG스마트체 Bold"/>
              </a:rPr>
              <a:t>XGBClassifier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 모델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생성</a:t>
            </a:r>
            <a:r>
              <a:rPr lang="en-US" alt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</a:t>
            </a:r>
            <a:r>
              <a:rPr lang="ko-KR" altLang="en-US" sz="2400" b="1" dirty="0" err="1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파라미터 튜닝</a:t>
            </a:r>
            <a:endParaRPr lang="ko-KR" altLang="en-US" dirty="0"/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6582417" y="966147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Grid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Search결과</a:t>
            </a:r>
            <a:r>
              <a:rPr lang="ko-KR" altLang="en-US" sz="2000" b="1" dirty="0">
                <a:ea typeface="+mn-lt"/>
                <a:cs typeface="+mn-lt"/>
              </a:rPr>
              <a:t> 가장 좋았던 파라미터</a:t>
            </a:r>
            <a:endParaRPr lang="ko-KR" altLang="en-US" sz="2000" b="1" dirty="0">
              <a:ea typeface="맑은 고딕"/>
            </a:endParaRPr>
          </a:p>
        </p:txBody>
      </p:sp>
      <p:sp>
        <p:nvSpPr>
          <p:cNvPr id="23" name="모서리가 둥근 직사각형 9">
            <a:extLst>
              <a:ext uri="{FF2B5EF4-FFF2-40B4-BE49-F238E27FC236}">
                <a16:creationId xmlns:a16="http://schemas.microsoft.com/office/drawing/2014/main" id="{D779C2CA-EFC1-9E57-6A27-9E9520C0D762}"/>
              </a:ext>
            </a:extLst>
          </p:cNvPr>
          <p:cNvSpPr/>
          <p:nvPr/>
        </p:nvSpPr>
        <p:spPr bwMode="auto">
          <a:xfrm>
            <a:off x="172492" y="4407175"/>
            <a:ext cx="6034200" cy="166763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err="1">
                <a:highlight>
                  <a:srgbClr val="FFFFFF"/>
                </a:highlight>
                <a:ea typeface="+mn-lt"/>
                <a:cs typeface="+mn-lt"/>
              </a:rPr>
              <a:t>하이퍼파라미터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: {'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colsample_bytree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0.5,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learning_rate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0.08,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max_depth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min_child_weight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4} </a:t>
            </a:r>
            <a:endParaRPr lang="ko-KR" sz="1600">
              <a:ea typeface="맑은 고딕" panose="020B0503020000020004" pitchFamily="34" charset="-127"/>
              <a:cs typeface="+mn-lt"/>
            </a:endParaRPr>
          </a:p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 AUC: 0.8364753428389792</a:t>
            </a:r>
            <a:endParaRPr lang="ko-KR" sz="1600">
              <a:ea typeface="맑은 고딕"/>
            </a:endParaRPr>
          </a:p>
          <a:p>
            <a:pPr algn="ctr" defTabSz="914126">
              <a:defRPr/>
            </a:pPr>
            <a:endParaRPr lang="en-US" sz="1600" b="1" kern="0" dirty="0">
              <a:ea typeface="맑은 고딕"/>
            </a:endParaRPr>
          </a:p>
        </p:txBody>
      </p:sp>
      <p:pic>
        <p:nvPicPr>
          <p:cNvPr id="2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3710CEA-0F24-0D7A-16AA-46108714E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68" y="2130022"/>
            <a:ext cx="5993176" cy="1799233"/>
          </a:xfrm>
          <a:prstGeom prst="rect">
            <a:avLst/>
          </a:prstGeom>
        </p:spPr>
      </p:pic>
      <p:pic>
        <p:nvPicPr>
          <p:cNvPr id="3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724E889D-9C52-1815-E37C-03421ADBC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8930" y="1862415"/>
            <a:ext cx="3569465" cy="399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19415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분류문제를 풀 수 있는 </a:t>
            </a:r>
            <a:r>
              <a:rPr lang="en-US" altLang="ko-KR" sz="2400" b="1" dirty="0" err="1">
                <a:highlight>
                  <a:srgbClr val="FFFFFF"/>
                </a:highlight>
                <a:latin typeface="LG스마트체 Regular"/>
                <a:ea typeface="LG스마트체 Bold"/>
              </a:rPr>
              <a:t>XGBClassifier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 모델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생성</a:t>
            </a:r>
            <a:r>
              <a:rPr lang="en-US" alt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</a:t>
            </a:r>
            <a:r>
              <a:rPr lang="ko-KR" altLang="en-US" sz="2400" b="1" dirty="0" err="1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파라미터 튜닝</a:t>
            </a:r>
            <a:endParaRPr lang="ko-KR" altLang="en-US" dirty="0"/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574004" y="2717871"/>
            <a:ext cx="5251197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Scale_pos_weight를</a:t>
            </a:r>
            <a:r>
              <a:rPr lang="ko-KR" altLang="en-US" sz="2000" b="1" dirty="0">
                <a:ea typeface="+mn-lt"/>
                <a:cs typeface="+mn-lt"/>
              </a:rPr>
              <a:t> 이용하여 타겟 데이터의 데이터 불균형 문제 해결</a:t>
            </a:r>
            <a:endParaRPr lang="ko-KR" altLang="en-US" sz="2000" b="1" dirty="0">
              <a:ea typeface="맑은 고딕"/>
            </a:endParaRPr>
          </a:p>
        </p:txBody>
      </p:sp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A528790-2410-7814-99F2-42B2E008C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159" y="1113051"/>
            <a:ext cx="4591268" cy="4789551"/>
          </a:xfrm>
          <a:prstGeom prst="rect">
            <a:avLst/>
          </a:prstGeom>
        </p:spPr>
      </p:pic>
      <p:sp>
        <p:nvSpPr>
          <p:cNvPr id="6" name="모서리가 둥근 직사각형 40">
            <a:extLst>
              <a:ext uri="{FF2B5EF4-FFF2-40B4-BE49-F238E27FC236}">
                <a16:creationId xmlns:a16="http://schemas.microsoft.com/office/drawing/2014/main" id="{E1210313-BFB5-3622-1962-0A20FBE84985}"/>
              </a:ext>
            </a:extLst>
          </p:cNvPr>
          <p:cNvSpPr/>
          <p:nvPr/>
        </p:nvSpPr>
        <p:spPr>
          <a:xfrm>
            <a:off x="565245" y="4390767"/>
            <a:ext cx="5259954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Early_stop을</a:t>
            </a:r>
            <a:r>
              <a:rPr lang="ko-KR" altLang="en-US" sz="2000" b="1" dirty="0">
                <a:ea typeface="맑은 고딕"/>
              </a:rPr>
              <a:t> 이용하여 과적합을 방지</a:t>
            </a:r>
          </a:p>
        </p:txBody>
      </p:sp>
      <p:sp>
        <p:nvSpPr>
          <p:cNvPr id="8" name="모서리가 둥근 직사각형 40">
            <a:extLst>
              <a:ext uri="{FF2B5EF4-FFF2-40B4-BE49-F238E27FC236}">
                <a16:creationId xmlns:a16="http://schemas.microsoft.com/office/drawing/2014/main" id="{C591BAEA-D51D-3CBE-0139-438CEDBF50C2}"/>
              </a:ext>
            </a:extLst>
          </p:cNvPr>
          <p:cNvSpPr/>
          <p:nvPr/>
        </p:nvSpPr>
        <p:spPr>
          <a:xfrm>
            <a:off x="591521" y="1193871"/>
            <a:ext cx="5233679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Grid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Search결과</a:t>
            </a:r>
            <a:r>
              <a:rPr lang="ko-KR" altLang="en-US" sz="2000" b="1" dirty="0">
                <a:ea typeface="+mn-lt"/>
                <a:cs typeface="+mn-lt"/>
              </a:rPr>
              <a:t> 가장 좋았던 파라미터 적용</a:t>
            </a:r>
            <a:endParaRPr lang="ko-KR" altLang="en-US" sz="2000" b="1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354264053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Regular"/>
                <a:ea typeface="LG스마트체 Bold"/>
              </a:rPr>
              <a:t>6. 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평가지표를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사용하여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검증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데이터로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성능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</a:t>
            </a: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802956" y="1079514"/>
            <a:ext cx="4600415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분류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모델의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평가지표</a:t>
            </a:r>
          </a:p>
        </p:txBody>
      </p:sp>
      <p:sp>
        <p:nvSpPr>
          <p:cNvPr id="19" name="모서리가 둥근 직사각형 9">
            <a:extLst>
              <a:ext uri="{FF2B5EF4-FFF2-40B4-BE49-F238E27FC236}">
                <a16:creationId xmlns:a16="http://schemas.microsoft.com/office/drawing/2014/main" id="{7E19C80A-927A-772D-B0E8-5727025F20E4}"/>
              </a:ext>
            </a:extLst>
          </p:cNvPr>
          <p:cNvSpPr/>
          <p:nvPr/>
        </p:nvSpPr>
        <p:spPr bwMode="auto">
          <a:xfrm>
            <a:off x="6565794" y="5189522"/>
            <a:ext cx="5456593" cy="1426824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highlight>
                  <a:srgbClr val="FFFFFF"/>
                </a:highlight>
                <a:ea typeface="+mn-lt"/>
                <a:cs typeface="+mn-lt"/>
              </a:rPr>
              <a:t>타겟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highlight>
                  <a:srgbClr val="FFFFFF"/>
                </a:highlight>
                <a:ea typeface="+mn-lt"/>
                <a:cs typeface="+mn-lt"/>
              </a:rPr>
              <a:t>데이터인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Churn은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불균형한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데이터이기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때문에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f1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스코어와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ROC-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AUC를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사용하고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실제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이탈하지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않을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고객을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이탈할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것이라고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예측하면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실제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이탈하지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않을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고객에게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투자함으로써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발생하는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손해액이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생기기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때문에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또한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초점에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두고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측정합니다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sz="1400" dirty="0">
              <a:highlight>
                <a:srgbClr val="FFFFFF"/>
              </a:highlight>
              <a:ea typeface="+mn-lt"/>
              <a:cs typeface="+mn-lt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3160203-6F2C-9CA1-35E1-AA7D68C2B89E}"/>
              </a:ext>
            </a:extLst>
          </p:cNvPr>
          <p:cNvSpPr/>
          <p:nvPr/>
        </p:nvSpPr>
        <p:spPr>
          <a:xfrm>
            <a:off x="622137" y="5045664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정밀도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19CF7171-4401-8424-20A0-000CC1662C3F}"/>
              </a:ext>
            </a:extLst>
          </p:cNvPr>
          <p:cNvSpPr/>
          <p:nvPr/>
        </p:nvSpPr>
        <p:spPr>
          <a:xfrm>
            <a:off x="6266193" y="12917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재현율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03C57C7-9826-2884-1695-D602C08AEAA6}"/>
              </a:ext>
            </a:extLst>
          </p:cNvPr>
          <p:cNvSpPr/>
          <p:nvPr/>
        </p:nvSpPr>
        <p:spPr>
          <a:xfrm>
            <a:off x="620386" y="1943361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ROC-AUC</a:t>
            </a:r>
            <a:endParaRPr lang="en-US" altLang="ko-KR" sz="16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8FE7DAE-58B3-7611-3247-846333235C2E}"/>
              </a:ext>
            </a:extLst>
          </p:cNvPr>
          <p:cNvSpPr/>
          <p:nvPr/>
        </p:nvSpPr>
        <p:spPr>
          <a:xfrm>
            <a:off x="623889" y="3427071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정확도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64FFC0D-7C3B-174C-C3C8-3BB4F4D94BED}"/>
              </a:ext>
            </a:extLst>
          </p:cNvPr>
          <p:cNvSpPr/>
          <p:nvPr/>
        </p:nvSpPr>
        <p:spPr>
          <a:xfrm>
            <a:off x="6266192" y="2912063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F1 score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4" name="모서리가 둥근 직사각형 40">
            <a:extLst>
              <a:ext uri="{FF2B5EF4-FFF2-40B4-BE49-F238E27FC236}">
                <a16:creationId xmlns:a16="http://schemas.microsoft.com/office/drawing/2014/main" id="{CB29958F-C132-E778-38E0-94AFFC3C5F73}"/>
              </a:ext>
            </a:extLst>
          </p:cNvPr>
          <p:cNvSpPr/>
          <p:nvPr/>
        </p:nvSpPr>
        <p:spPr>
          <a:xfrm>
            <a:off x="6995300" y="4267651"/>
            <a:ext cx="4600415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사용할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평가지표</a:t>
            </a:r>
          </a:p>
        </p:txBody>
      </p:sp>
      <p:sp>
        <p:nvSpPr>
          <p:cNvPr id="25" name="모서리가 둥근 직사각형 9">
            <a:extLst>
              <a:ext uri="{FF2B5EF4-FFF2-40B4-BE49-F238E27FC236}">
                <a16:creationId xmlns:a16="http://schemas.microsoft.com/office/drawing/2014/main" id="{BBCE0A51-9E73-5B82-88A9-DD3518955199}"/>
              </a:ext>
            </a:extLst>
          </p:cNvPr>
          <p:cNvSpPr/>
          <p:nvPr/>
        </p:nvSpPr>
        <p:spPr bwMode="auto">
          <a:xfrm>
            <a:off x="2151448" y="1940073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ROC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곡선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아래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면적으로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분류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종합적으로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평가합니다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 ROC-AUC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0.5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에서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1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사이의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값을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가지며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1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에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가까울수록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우수 하며 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클래스 불균형이 심한 데이터셋에서 모델의 성능을 평가하는 데 유용</a:t>
            </a:r>
            <a:endParaRPr lang="ko-KR" sz="1400" dirty="0"/>
          </a:p>
        </p:txBody>
      </p:sp>
      <p:sp>
        <p:nvSpPr>
          <p:cNvPr id="26" name="모서리가 둥근 직사각형 9">
            <a:extLst>
              <a:ext uri="{FF2B5EF4-FFF2-40B4-BE49-F238E27FC236}">
                <a16:creationId xmlns:a16="http://schemas.microsoft.com/office/drawing/2014/main" id="{4ABEFDB8-DAEA-4E69-AEB2-3DC6B1E98D0A}"/>
              </a:ext>
            </a:extLst>
          </p:cNvPr>
          <p:cNvSpPr/>
          <p:nvPr/>
        </p:nvSpPr>
        <p:spPr bwMode="auto">
          <a:xfrm>
            <a:off x="2151447" y="3516624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전체 샘플 중에서 올바르게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예측한 샘플의 비율을 나타내는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 </a:t>
            </a:r>
            <a:endParaRPr lang="ko-KR" altLang="en-US" sz="1400">
              <a:solidFill>
                <a:srgbClr val="000000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하지만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클래스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불균형이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심한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정확도는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평가하는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데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부적절한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</a:t>
            </a:r>
            <a:endParaRPr lang="ko-KR" sz="1400" dirty="0" err="1">
              <a:ea typeface="+mn-lt"/>
              <a:cs typeface="+mn-lt"/>
            </a:endParaRPr>
          </a:p>
        </p:txBody>
      </p:sp>
      <p:sp>
        <p:nvSpPr>
          <p:cNvPr id="27" name="모서리가 둥근 직사각형 9">
            <a:extLst>
              <a:ext uri="{FF2B5EF4-FFF2-40B4-BE49-F238E27FC236}">
                <a16:creationId xmlns:a16="http://schemas.microsoft.com/office/drawing/2014/main" id="{2FADC6C7-7629-59B3-40D3-4B07DC8843C9}"/>
              </a:ext>
            </a:extLst>
          </p:cNvPr>
          <p:cNvSpPr/>
          <p:nvPr/>
        </p:nvSpPr>
        <p:spPr bwMode="auto">
          <a:xfrm>
            <a:off x="2151447" y="4926763"/>
            <a:ext cx="3818731" cy="165454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 중 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샘플의 비율을 나타내는 지표로 실제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샘플이 얼마나 정확한지를 나타냄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정밀도가 높을수록 모델의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예측이 실제로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경우가 많으므로 거짓 양성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(False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Positive)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 문제가 되는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경우에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중요한 지표</a:t>
            </a:r>
            <a:endParaRPr lang="ko-KR" sz="1400" dirty="0"/>
          </a:p>
        </p:txBody>
      </p:sp>
      <p:sp>
        <p:nvSpPr>
          <p:cNvPr id="29" name="모서리가 둥근 직사각형 9">
            <a:extLst>
              <a:ext uri="{FF2B5EF4-FFF2-40B4-BE49-F238E27FC236}">
                <a16:creationId xmlns:a16="http://schemas.microsoft.com/office/drawing/2014/main" id="{C46C2AA2-23C9-0560-3143-C7390645D149}"/>
              </a:ext>
            </a:extLst>
          </p:cNvPr>
          <p:cNvSpPr/>
          <p:nvPr/>
        </p:nvSpPr>
        <p:spPr bwMode="auto">
          <a:xfrm>
            <a:off x="7914620" y="2921038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정밀도와 재현율의 조화 평균값으로, 모델의 성능을 종합적으로 평가합니다. f1 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score는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정밀도와 재현율이 균형적으로 중요한 경우에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사용</a:t>
            </a:r>
            <a:endParaRPr lang="ko-KR" sz="1400" dirty="0"/>
          </a:p>
        </p:txBody>
      </p:sp>
      <p:sp>
        <p:nvSpPr>
          <p:cNvPr id="30" name="모서리가 둥근 직사각형 9">
            <a:extLst>
              <a:ext uri="{FF2B5EF4-FFF2-40B4-BE49-F238E27FC236}">
                <a16:creationId xmlns:a16="http://schemas.microsoft.com/office/drawing/2014/main" id="{D7E2CCEB-8714-7C12-BFA4-2B0B3BBE38CC}"/>
              </a:ext>
            </a:extLst>
          </p:cNvPr>
          <p:cNvSpPr/>
          <p:nvPr/>
        </p:nvSpPr>
        <p:spPr bwMode="auto">
          <a:xfrm>
            <a:off x="7914618" y="1037935"/>
            <a:ext cx="3818731" cy="165454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중 모델이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샘플의 비율을 나타내는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지표로 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를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모델이 얼마나 잘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예측했는지를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나타냄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재현율이 높을수록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샘플을 놓치지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않으므로 거짓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음성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(False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Negative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 문제가 되는 경우에 중요한 지표</a:t>
            </a:r>
            <a:endParaRPr lang="ko-KR" sz="1400" dirty="0"/>
          </a:p>
        </p:txBody>
      </p:sp>
    </p:spTree>
    <p:extLst>
      <p:ext uri="{BB962C8B-B14F-4D97-AF65-F5344CB8AC3E}">
        <p14:creationId xmlns:p14="http://schemas.microsoft.com/office/powerpoint/2010/main" val="1628382049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Regular"/>
                <a:ea typeface="LG스마트체 Bold"/>
              </a:rPr>
              <a:t>6. 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평가지표를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사용하여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검증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데이터로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성능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</a:t>
            </a: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719577" y="930617"/>
            <a:ext cx="4968276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XGBClassifier모델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검증데이터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평가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결과</a:t>
            </a:r>
            <a:endParaRPr lang="en-US" altLang="ko-KR" sz="2000" b="1" dirty="0" err="1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9" name="모서리가 둥근 직사각형 9">
            <a:extLst>
              <a:ext uri="{FF2B5EF4-FFF2-40B4-BE49-F238E27FC236}">
                <a16:creationId xmlns:a16="http://schemas.microsoft.com/office/drawing/2014/main" id="{7E19C80A-927A-772D-B0E8-5727025F20E4}"/>
              </a:ext>
            </a:extLst>
          </p:cNvPr>
          <p:cNvSpPr/>
          <p:nvPr/>
        </p:nvSpPr>
        <p:spPr bwMode="auto">
          <a:xfrm>
            <a:off x="347173" y="4874213"/>
            <a:ext cx="3503421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기본모델의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스코어</a:t>
            </a:r>
            <a:endParaRPr lang="ko-KR" altLang="en-US" sz="2000" kern="0">
              <a:highlight>
                <a:srgbClr val="FFFFFF"/>
              </a:highlight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ROC-AUC = 0.5</a:t>
            </a:r>
            <a:endParaRPr lang="ko-KR" alt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recall(</a:t>
            </a:r>
            <a:r>
              <a:rPr lang="ko-KR" altLang="en-US" sz="20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) is 0.0</a:t>
            </a:r>
            <a:endParaRPr lang="ko-KR" alt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f1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점수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(F1 score)is 0.0</a:t>
            </a:r>
            <a:endParaRPr lang="ko-KR" sz="2000" dirty="0">
              <a:ea typeface="맑은 고딕"/>
            </a:endParaRPr>
          </a:p>
        </p:txBody>
      </p:sp>
      <p:pic>
        <p:nvPicPr>
          <p:cNvPr id="9" name="그림 9" descr="차트이(가) 표시된 사진&#10;&#10;자동 생성된 설명">
            <a:extLst>
              <a:ext uri="{FF2B5EF4-FFF2-40B4-BE49-F238E27FC236}">
                <a16:creationId xmlns:a16="http://schemas.microsoft.com/office/drawing/2014/main" id="{3B0768DC-A681-3D06-4EAA-F23EACDFD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056" y="1843467"/>
            <a:ext cx="3032234" cy="2715616"/>
          </a:xfrm>
          <a:prstGeom prst="rect">
            <a:avLst/>
          </a:prstGeom>
        </p:spPr>
      </p:pic>
      <p:pic>
        <p:nvPicPr>
          <p:cNvPr id="10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36A5C604-A191-13BE-C504-3B7255A76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89" y="1709136"/>
            <a:ext cx="4223407" cy="2975521"/>
          </a:xfrm>
          <a:prstGeom prst="rect">
            <a:avLst/>
          </a:prstGeom>
        </p:spPr>
      </p:pic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B10F9773-7AA8-7A60-9CB7-11FD134CD378}"/>
              </a:ext>
            </a:extLst>
          </p:cNvPr>
          <p:cNvSpPr/>
          <p:nvPr/>
        </p:nvSpPr>
        <p:spPr bwMode="auto">
          <a:xfrm>
            <a:off x="6644622" y="4874212"/>
            <a:ext cx="5246385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검증 데이터의 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스코어</a:t>
            </a: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sz="2000"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ROC-AUC: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0.8631021756021756</a:t>
            </a:r>
            <a:endParaRPr 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recall(</a:t>
            </a:r>
            <a:r>
              <a:rPr 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0.8290598290598291</a:t>
            </a:r>
            <a:endParaRPr 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f1</a:t>
            </a: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점수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(F1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score)is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0.6510067114093959</a:t>
            </a:r>
            <a:endParaRPr lang="en-US" sz="2000">
              <a:ea typeface="맑은 고딕"/>
            </a:endParaRPr>
          </a:p>
        </p:txBody>
      </p:sp>
      <p:sp>
        <p:nvSpPr>
          <p:cNvPr id="20" name="오각형 6">
            <a:extLst>
              <a:ext uri="{FF2B5EF4-FFF2-40B4-BE49-F238E27FC236}">
                <a16:creationId xmlns:a16="http://schemas.microsoft.com/office/drawing/2014/main" id="{A2B01BD8-1E45-6665-9E29-DB54C88AF18D}"/>
              </a:ext>
            </a:extLst>
          </p:cNvPr>
          <p:cNvSpPr/>
          <p:nvPr/>
        </p:nvSpPr>
        <p:spPr>
          <a:xfrm>
            <a:off x="3965845" y="4954596"/>
            <a:ext cx="2618498" cy="1314237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1400" b="1" kern="0" dirty="0" err="1">
                <a:solidFill>
                  <a:schemeClr val="bg1"/>
                </a:solidFill>
                <a:ea typeface="맑은 고딕"/>
              </a:rPr>
              <a:t>기본모델의</a:t>
            </a:r>
            <a:r>
              <a:rPr lang="en-US" altLang="ko-KR" sz="14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1400" b="1" kern="0" dirty="0" err="1">
                <a:solidFill>
                  <a:schemeClr val="bg1"/>
                </a:solidFill>
                <a:ea typeface="맑은 고딕"/>
              </a:rPr>
              <a:t>지표와</a:t>
            </a:r>
            <a:r>
              <a:rPr lang="en-US" altLang="ko-KR" sz="14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1400" b="1" kern="0" dirty="0" err="1">
                <a:solidFill>
                  <a:schemeClr val="bg1"/>
                </a:solidFill>
                <a:ea typeface="맑은 고딕"/>
              </a:rPr>
              <a:t>비교하면</a:t>
            </a:r>
            <a:endParaRPr lang="ko-KR" altLang="en-US" sz="1400" b="1" kern="0">
              <a:solidFill>
                <a:schemeClr val="bg1"/>
              </a:solidFill>
              <a:ea typeface="맑은 고딕"/>
            </a:endParaRPr>
          </a:p>
          <a:p>
            <a:pPr algn="ctr" defTabSz="914126">
              <a:defRPr/>
            </a:pPr>
            <a:r>
              <a:rPr lang="en-US" altLang="ko-KR" sz="1400" b="1" kern="0" dirty="0">
                <a:solidFill>
                  <a:schemeClr val="bg1"/>
                </a:solidFill>
                <a:ea typeface="맑은 고딕"/>
              </a:rPr>
              <a:t>  </a:t>
            </a:r>
            <a:r>
              <a:rPr lang="en-US" sz="1400" b="1" kern="0" dirty="0" err="1">
                <a:solidFill>
                  <a:schemeClr val="bg1"/>
                </a:solidFill>
                <a:ea typeface="+mn-lt"/>
                <a:cs typeface="+mn-lt"/>
              </a:rPr>
              <a:t>XGBClassifier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모델의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지표가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ko-KR" altLang="en-US" sz="1400" b="1" kern="0">
              <a:solidFill>
                <a:schemeClr val="bg1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향상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된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것을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알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수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altLang="ko-KR" sz="1400" b="1" kern="0" dirty="0" err="1">
                <a:solidFill>
                  <a:schemeClr val="bg1"/>
                </a:solidFill>
                <a:ea typeface="+mn-lt"/>
                <a:cs typeface="+mn-lt"/>
              </a:rPr>
              <a:t>있다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ko-KR" altLang="en-US" sz="1400" b="1" kern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2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A6119513-9D8E-5AA0-1D29-9177AAC4C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109" y="1848262"/>
            <a:ext cx="3366654" cy="270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51049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highlight>
                  <a:srgbClr val="FFFFFF"/>
                </a:highlight>
                <a:latin typeface="LG스마트체 Regular"/>
                <a:ea typeface="LG스마트체 Regular"/>
              </a:rPr>
              <a:t>7. </a:t>
            </a:r>
            <a:r>
              <a:rPr lang="en-US" altLang="ko-KR" sz="2400" b="1" dirty="0">
                <a:highlight>
                  <a:srgbClr val="FFFFFF"/>
                </a:highlight>
                <a:latin typeface="Arial"/>
                <a:ea typeface="LG스마트체 Regular"/>
                <a:cs typeface="Arial"/>
              </a:rPr>
              <a:t>Test Score</a:t>
            </a:r>
            <a:r>
              <a:rPr lang="en-US" sz="2400" b="1" dirty="0">
                <a:highlight>
                  <a:srgbClr val="FFFFFF"/>
                </a:highlight>
                <a:latin typeface="Arial"/>
                <a:ea typeface="LG스마트체 Regular"/>
                <a:cs typeface="Arial"/>
              </a:rPr>
              <a:t> </a:t>
            </a:r>
            <a:r>
              <a:rPr lang="ko-KR" sz="2400" b="1" dirty="0">
                <a:highlight>
                  <a:srgbClr val="FFFFFF"/>
                </a:highlight>
                <a:latin typeface="Arial"/>
                <a:ea typeface="LG스마트체 Bold"/>
                <a:cs typeface="Arial"/>
              </a:rPr>
              <a:t>제시</a:t>
            </a:r>
            <a:endParaRPr lang="ko-KR" sz="2400" dirty="0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719577" y="930617"/>
            <a:ext cx="4968276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모델의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결과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Test score(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일반화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성능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)</a:t>
            </a:r>
          </a:p>
        </p:txBody>
      </p:sp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B10F9773-7AA8-7A60-9CB7-11FD134CD378}"/>
              </a:ext>
            </a:extLst>
          </p:cNvPr>
          <p:cNvSpPr/>
          <p:nvPr/>
        </p:nvSpPr>
        <p:spPr bwMode="auto">
          <a:xfrm>
            <a:off x="3374949" y="4860357"/>
            <a:ext cx="5246385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 Test score </a:t>
            </a:r>
            <a:r>
              <a:rPr lang="en-US" alt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평가</a:t>
            </a:r>
            <a:endParaRPr lang="ko-KR" sz="2000" kern="0" dirty="0" err="1">
              <a:highlight>
                <a:srgbClr val="FFFFFF"/>
              </a:highlight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ROC-AUC: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0.8394725798934146</a:t>
            </a:r>
            <a:endParaRPr lang="en-US" sz="200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recall(</a:t>
            </a:r>
            <a:r>
              <a:rPr 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0.7987152034261242</a:t>
            </a:r>
            <a:endParaRPr lang="en-US" sz="200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f1</a:t>
            </a: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점수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(F1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score)is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0.6206322795341099</a:t>
            </a:r>
            <a:endParaRPr lang="en-US" altLang="ko-KR" sz="2000" kern="0" dirty="0">
              <a:highlight>
                <a:srgbClr val="FFFFFF"/>
              </a:highlight>
              <a:ea typeface="맑은 고딕"/>
            </a:endParaRPr>
          </a:p>
        </p:txBody>
      </p:sp>
      <p:pic>
        <p:nvPicPr>
          <p:cNvPr id="2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0807B3C0-4C85-6072-AB99-1CAA78BA7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54" y="1838922"/>
            <a:ext cx="3671455" cy="2584410"/>
          </a:xfrm>
          <a:prstGeom prst="rect">
            <a:avLst/>
          </a:prstGeom>
        </p:spPr>
      </p:pic>
      <p:pic>
        <p:nvPicPr>
          <p:cNvPr id="8" name="그림 10" descr="차트이(가) 표시된 사진&#10;&#10;자동 생성된 설명">
            <a:extLst>
              <a:ext uri="{FF2B5EF4-FFF2-40B4-BE49-F238E27FC236}">
                <a16:creationId xmlns:a16="http://schemas.microsoft.com/office/drawing/2014/main" id="{31A54DA6-C7AA-85DC-A619-9D9608198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6582" y="1833595"/>
            <a:ext cx="2854036" cy="2567356"/>
          </a:xfrm>
          <a:prstGeom prst="rect">
            <a:avLst/>
          </a:prstGeom>
        </p:spPr>
      </p:pic>
      <p:pic>
        <p:nvPicPr>
          <p:cNvPr id="5" name="그림 8" descr="차트이(가) 표시된 사진&#10;&#10;자동 생성된 설명">
            <a:extLst>
              <a:ext uri="{FF2B5EF4-FFF2-40B4-BE49-F238E27FC236}">
                <a16:creationId xmlns:a16="http://schemas.microsoft.com/office/drawing/2014/main" id="{874BC50F-34DF-9A22-87C8-E77704889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3563" y="1834407"/>
            <a:ext cx="3172690" cy="256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623332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8.</a:t>
            </a:r>
            <a:r>
              <a:rPr lang="en-US" altLang="ko-KR" sz="2400" b="1" dirty="0">
                <a:latin typeface="LG스마트체 Bold"/>
                <a:ea typeface="LG스마트체 Regular"/>
              </a:rPr>
              <a:t> </a:t>
            </a:r>
            <a:r>
              <a:rPr lang="ko-KR" altLang="en-US" sz="2400" b="1" dirty="0">
                <a:latin typeface="LG스마트체 Bold"/>
                <a:ea typeface="LG스마트체 Regular"/>
              </a:rPr>
              <a:t>변수 중요도 분석</a:t>
            </a:r>
            <a:endParaRPr lang="en-US" altLang="ko-KR" sz="2400" b="1" dirty="0">
              <a:latin typeface="LG스마트체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45551" y="1129712"/>
            <a:ext cx="5298150" cy="1249157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모델의 변수 중요도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619193" y="2632396"/>
            <a:ext cx="5422840" cy="2640789"/>
          </a:xfrm>
          <a:prstGeom prst="roundRect">
            <a:avLst>
              <a:gd name="adj" fmla="val 7010"/>
            </a:avLst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2000" kern="0" dirty="0" err="1">
                <a:ea typeface="+mn-lt"/>
                <a:cs typeface="+mn-lt"/>
              </a:rPr>
              <a:t>모델의</a:t>
            </a:r>
            <a:r>
              <a:rPr lang="en-US" sz="2000" kern="0" dirty="0">
                <a:ea typeface="+mn-lt"/>
                <a:cs typeface="+mn-lt"/>
              </a:rPr>
              <a:t> </a:t>
            </a:r>
            <a:r>
              <a:rPr lang="ko-KR" altLang="en-US" sz="2000" kern="0" dirty="0">
                <a:ea typeface="+mn-lt"/>
                <a:cs typeface="+mn-lt"/>
              </a:rPr>
              <a:t>성능에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대한</a:t>
            </a:r>
            <a:r>
              <a:rPr lang="en-US" sz="2000" kern="0" dirty="0">
                <a:ea typeface="+mn-lt"/>
                <a:cs typeface="+mn-lt"/>
              </a:rPr>
              <a:t> 각 </a:t>
            </a:r>
            <a:r>
              <a:rPr lang="en-US" sz="2000" kern="0" dirty="0" err="1">
                <a:ea typeface="+mn-lt"/>
                <a:cs typeface="+mn-lt"/>
              </a:rPr>
              <a:t>특성들의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중요도를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수치로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보여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ko-KR" altLang="en-US" sz="2000" kern="0" dirty="0">
                <a:ea typeface="+mn-lt"/>
                <a:cs typeface="+mn-lt"/>
              </a:rPr>
              <a:t>줍니다</a:t>
            </a:r>
            <a:r>
              <a:rPr lang="en-US" sz="2000" kern="0" dirty="0">
                <a:ea typeface="+mn-lt"/>
                <a:cs typeface="+mn-lt"/>
              </a:rPr>
              <a:t>.</a:t>
            </a:r>
            <a:endParaRPr lang="en-US" altLang="ko-KR" sz="2000" b="1" kern="0">
              <a:ea typeface="+mn-lt"/>
              <a:cs typeface="+mn-lt"/>
            </a:endParaRPr>
          </a:p>
          <a:p>
            <a:pPr algn="ctr" defTabSz="914126">
              <a:defRPr/>
            </a:pPr>
            <a:endParaRPr lang="en-US" sz="2000" kern="0" dirty="0">
              <a:ea typeface="맑은 고딕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 err="1">
                <a:ea typeface="맑은 고딕"/>
                <a:cs typeface="+mn-lt"/>
              </a:rPr>
              <a:t>그래프를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보면</a:t>
            </a:r>
            <a:r>
              <a:rPr lang="en-US" altLang="ko-KR" sz="2000" kern="0" dirty="0">
                <a:ea typeface="맑은 고딕"/>
                <a:cs typeface="+mn-lt"/>
              </a:rPr>
              <a:t> Contract, </a:t>
            </a:r>
            <a:r>
              <a:rPr lang="en-US" altLang="ko-KR" sz="2000" kern="0" dirty="0" err="1">
                <a:ea typeface="맑은 고딕"/>
                <a:cs typeface="+mn-lt"/>
              </a:rPr>
              <a:t>서비스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칼럼들</a:t>
            </a:r>
            <a:r>
              <a:rPr lang="en-US" altLang="ko-KR" sz="2000" kern="0" dirty="0">
                <a:ea typeface="맑은 고딕"/>
                <a:cs typeface="+mn-lt"/>
              </a:rPr>
              <a:t>, tenure </a:t>
            </a:r>
            <a:r>
              <a:rPr lang="en-US" altLang="ko-KR" sz="2000" kern="0" dirty="0" err="1">
                <a:ea typeface="맑은 고딕"/>
                <a:cs typeface="+mn-lt"/>
              </a:rPr>
              <a:t>등이</a:t>
            </a:r>
            <a:r>
              <a:rPr lang="en-US" altLang="ko-KR" sz="2000" kern="0" dirty="0">
                <a:ea typeface="맑은 고딕"/>
                <a:cs typeface="+mn-lt"/>
              </a:rPr>
              <a:t> </a:t>
            </a:r>
            <a:r>
              <a:rPr lang="en-US" altLang="ko-KR" sz="2000" kern="0" dirty="0" err="1">
                <a:ea typeface="맑은 고딕"/>
                <a:cs typeface="+mn-lt"/>
              </a:rPr>
              <a:t>성능에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중요한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것을</a:t>
            </a:r>
            <a:r>
              <a:rPr lang="en-US" altLang="ko-KR" sz="2000" kern="0" dirty="0">
                <a:ea typeface="맑은 고딕"/>
                <a:cs typeface="+mn-lt"/>
              </a:rPr>
              <a:t> 알 수 </a:t>
            </a:r>
            <a:r>
              <a:rPr lang="en-US" altLang="ko-KR" sz="2000" kern="0" dirty="0" err="1">
                <a:ea typeface="맑은 고딕"/>
                <a:cs typeface="+mn-lt"/>
              </a:rPr>
              <a:t>있습니다</a:t>
            </a:r>
            <a:r>
              <a:rPr lang="en-US" altLang="ko-KR" sz="2000" kern="0" dirty="0">
                <a:ea typeface="맑은 고딕"/>
                <a:cs typeface="+mn-lt"/>
              </a:rPr>
              <a:t>. </a:t>
            </a:r>
            <a:endParaRPr lang="en-US" altLang="ko-KR" sz="2000" kern="0">
              <a:ea typeface="맑은 고딕" panose="020B0503020000020004" pitchFamily="34" charset="-127"/>
              <a:cs typeface="+mn-lt"/>
            </a:endParaRPr>
          </a:p>
          <a:p>
            <a:pPr defTabSz="914126">
              <a:defRPr/>
            </a:pPr>
            <a:endParaRPr lang="ko-KR" altLang="en-US" sz="1600" b="1" kern="0" dirty="0"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3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891F4C99-C09B-D7AF-6BB5-B7CD2D62B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910" y="1902108"/>
            <a:ext cx="5126181" cy="369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97167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68603" y="928491"/>
            <a:ext cx="9520673" cy="55609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ko-KR" altLang="ko-KR" sz="2400" b="1" dirty="0">
                <a:solidFill>
                  <a:srgbClr val="404040"/>
                </a:solidFill>
                <a:latin typeface="LG스마트체 Regular"/>
                <a:ea typeface="LG스마트체2.0 Bold"/>
                <a:cs typeface="Arial Unicode MS"/>
              </a:rPr>
              <a:t>데이터셋 선정 및 데이터 설명</a:t>
            </a:r>
            <a:endParaRPr lang="en-US" altLang="ko-KR" sz="2400" b="1" dirty="0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머신러닝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문제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정의</a:t>
            </a:r>
            <a:endParaRPr lang="en-US" altLang="ko-KR" sz="2400" b="1" dirty="0" err="1"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b="1" dirty="0">
                <a:latin typeface="Arial"/>
                <a:ea typeface="LG스마트체2.0 Bold"/>
                <a:cs typeface="Arial"/>
              </a:rPr>
              <a:t>EDA &amp; </a:t>
            </a:r>
            <a:r>
              <a:rPr lang="en-US" sz="2400" b="1" dirty="0" err="1">
                <a:latin typeface="Arial"/>
                <a:ea typeface="LG스마트체2.0 Bold"/>
                <a:cs typeface="Arial"/>
              </a:rPr>
              <a:t>전처리</a:t>
            </a:r>
            <a:endParaRPr lang="en-US" altLang="ko-KR" sz="2400" b="1" dirty="0" err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데이터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준비</a:t>
            </a:r>
            <a:endParaRPr lang="en-US" altLang="ko-KR" sz="2400" b="1" dirty="0" err="1"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분류문제를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풀 수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있는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XGBClassifier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 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생성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,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하이퍼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파라미터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튜닝</a:t>
            </a:r>
            <a:endParaRPr lang="en-US" altLang="ko-KR" sz="2400" b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평가지표를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사용하여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검증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데이터로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성능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평가</a:t>
            </a:r>
            <a:endParaRPr lang="en-US" altLang="ko-KR" sz="2400" b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Test Score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제시</a:t>
            </a:r>
            <a:endParaRPr lang="en-US" altLang="ko-KR" sz="2400" b="1">
              <a:latin typeface="LG스마트체2.0 Bold" panose="020B0600000101010101" pitchFamily="50" charset="-127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변수중요도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분석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PDP를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이용하여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작동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설명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학습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결과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한계점과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추후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개선사항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495245" y="287860"/>
            <a:ext cx="15808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spc="-15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Contents</a:t>
            </a:r>
            <a:endParaRPr lang="ko-KR" altLang="en-US" sz="2800"/>
          </a:p>
        </p:txBody>
      </p:sp>
      <p:cxnSp>
        <p:nvCxnSpPr>
          <p:cNvPr id="5" name="직선 연결선 4"/>
          <p:cNvCxnSpPr/>
          <p:nvPr/>
        </p:nvCxnSpPr>
        <p:spPr>
          <a:xfrm>
            <a:off x="1610805" y="830130"/>
            <a:ext cx="1324599" cy="0"/>
          </a:xfrm>
          <a:prstGeom prst="line">
            <a:avLst/>
          </a:prstGeom>
          <a:ln w="57150" cap="rnd"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172825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18009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계약 유형(</a:t>
            </a:r>
            <a:r>
              <a:rPr lang="ko-KR" altLang="en-US" sz="2000" b="1" dirty="0" err="1">
                <a:ea typeface="맑은 고딕"/>
              </a:rPr>
              <a:t>Contract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endParaRPr lang="en-US" altLang="ko-KR" sz="2000" b="1" kern="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Ordinal Encoding</a:t>
            </a:r>
            <a:r>
              <a:rPr lang="ko-KR" altLang="en-US" sz="2000" kern="0" dirty="0" err="1">
                <a:highlight>
                  <a:srgbClr val="FFFFFE"/>
                </a:highlight>
                <a:ea typeface="+mn-lt"/>
                <a:cs typeface="+mn-lt"/>
              </a:rPr>
              <a:t>으로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1 : Month-to-Month, 2 : One Year, 3 : Two Year</a:t>
            </a:r>
            <a:r>
              <a:rPr lang="ko-KR" altLang="en-US" sz="2000" kern="0" dirty="0" err="1">
                <a:highlight>
                  <a:srgbClr val="FFFFFE"/>
                </a:highlight>
                <a:ea typeface="+mn-lt"/>
                <a:cs typeface="+mn-lt"/>
              </a:rPr>
              <a:t>으로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변한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것으로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그래프를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해석하면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장기계약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일수록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가입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해지할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확률이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줄어든다고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해석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할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2000">
              <a:ea typeface="맑은 고딕"/>
            </a:endParaRPr>
          </a:p>
          <a:p>
            <a:pPr algn="ctr" defTabSz="914126">
              <a:defRPr/>
            </a:pPr>
            <a:endParaRPr lang="en-US" altLang="ko-KR" sz="2000" kern="0" dirty="0">
              <a:highlight>
                <a:srgbClr val="FFFFFE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따라서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이탈한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고객들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중에서는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다른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고객들보다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유형이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매월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갱신하는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계약이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많을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highlight>
                  <a:srgbClr val="FFFFFE"/>
                </a:highlight>
                <a:ea typeface="+mn-lt"/>
                <a:cs typeface="+mn-lt"/>
              </a:rPr>
              <a:t>것이다라는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옳은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알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2000">
              <a:highlight>
                <a:srgbClr val="FFFFFE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ko-KR" altLang="en-US" b="1" kern="0" dirty="0">
              <a:ea typeface="맑은 고딕" panose="020B0503020000020004" pitchFamily="34" charset="-127"/>
            </a:endParaRPr>
          </a:p>
          <a:p>
            <a:pPr algn="ctr" defTabSz="914126">
              <a:defRPr/>
            </a:pPr>
            <a:endParaRPr lang="ko-KR" b="1" kern="0" dirty="0"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2" name="그림 9" descr="차트이(가) 표시된 사진&#10;&#10;자동 생성된 설명">
            <a:extLst>
              <a:ext uri="{FF2B5EF4-FFF2-40B4-BE49-F238E27FC236}">
                <a16:creationId xmlns:a16="http://schemas.microsoft.com/office/drawing/2014/main" id="{878998D7-FA92-97BD-31F9-F4BDE343D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1023257"/>
            <a:ext cx="3463636" cy="2220686"/>
          </a:xfrm>
          <a:prstGeom prst="rect">
            <a:avLst/>
          </a:prstGeom>
        </p:spPr>
      </p:pic>
      <p:pic>
        <p:nvPicPr>
          <p:cNvPr id="10" name="그림 11" descr="차트이(가) 표시된 사진&#10;&#10;자동 생성된 설명">
            <a:extLst>
              <a:ext uri="{FF2B5EF4-FFF2-40B4-BE49-F238E27FC236}">
                <a16:creationId xmlns:a16="http://schemas.microsoft.com/office/drawing/2014/main" id="{6AD019A5-FCE1-066F-E1E3-472EC6DB7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10" y="3547673"/>
            <a:ext cx="3463636" cy="263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37419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54773" y="973640"/>
            <a:ext cx="5884547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서비스를 이용한 기간(</a:t>
            </a:r>
            <a:r>
              <a:rPr lang="ko-KR" altLang="en-US" sz="2000" b="1" dirty="0" err="1">
                <a:ea typeface="맑은 고딕"/>
              </a:rPr>
              <a:t>Tenure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endParaRPr lang="en-US" altLang="ko-KR" sz="2000" b="1" kern="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그래프를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해석하면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서비스를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사용한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기간이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길어질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가입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줄어든다고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altLang="ko-KR" sz="2000" dirty="0">
              <a:ea typeface="맑은 고딕"/>
            </a:endParaRPr>
          </a:p>
          <a:p>
            <a:pPr algn="ctr" defTabSz="914126">
              <a:defRPr/>
            </a:pPr>
            <a:endParaRPr lang="en-US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따라서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서비스를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기간이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짧았을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것이다라는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옳은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/>
          </a:p>
          <a:p>
            <a:pPr algn="ctr" defTabSz="914126">
              <a:defRPr/>
            </a:pPr>
            <a:endParaRPr lang="ko-KR" altLang="en-US" b="1" kern="0" dirty="0"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endParaRPr lang="ko-KR" b="1" kern="0" dirty="0">
              <a:ea typeface="맑은 고딕" panose="020B0503020000020004" pitchFamily="34" charset="-127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525E37FF-2DE0-0FEA-DFA6-271A4F42F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1050966"/>
            <a:ext cx="3463636" cy="2206831"/>
          </a:xfrm>
          <a:prstGeom prst="rect">
            <a:avLst/>
          </a:prstGeom>
        </p:spPr>
      </p:pic>
      <p:pic>
        <p:nvPicPr>
          <p:cNvPr id="5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C2753681-4F39-AC10-3A0F-7CB81B5B9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09" y="3561527"/>
            <a:ext cx="3463636" cy="261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595596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40918" y="973640"/>
            <a:ext cx="5870692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결제 방법(</a:t>
            </a:r>
            <a:r>
              <a:rPr lang="ko-KR" altLang="en-US" sz="2000" b="1" dirty="0" err="1">
                <a:ea typeface="맑은 고딕"/>
              </a:rPr>
              <a:t>PaperlessBilling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Ordinal Encoding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으로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1 :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해당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2 :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해당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전자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이용으로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변한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것으로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그래프를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해석하면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전자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이용하는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일수록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가입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높아진다고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en-US" altLang="ko-KR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따라서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방법으로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전자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이탈률이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것이다라는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옳은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ko-KR" altLang="en-US" b="1" kern="0" dirty="0"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273D5170-B9CB-8EE3-02F7-3A506A69D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979706"/>
            <a:ext cx="3463636" cy="2238516"/>
          </a:xfrm>
          <a:prstGeom prst="rect">
            <a:avLst/>
          </a:prstGeom>
        </p:spPr>
      </p:pic>
      <p:pic>
        <p:nvPicPr>
          <p:cNvPr id="5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F58A199B-767C-F5C7-CC3C-1509BD96B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09" y="3422982"/>
            <a:ext cx="3463636" cy="267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34179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73093" y="973640"/>
            <a:ext cx="5206342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월별 요금 청구액(</a:t>
            </a:r>
            <a:r>
              <a:rPr lang="ko-KR" altLang="en-US" sz="2000" b="1" dirty="0" err="1">
                <a:ea typeface="맑은 고딕"/>
              </a:rPr>
              <a:t>MonthlyCharges</a:t>
            </a:r>
            <a:r>
              <a:rPr lang="ko-KR" altLang="en-US" sz="2000" b="1" dirty="0">
                <a:ea typeface="맑은 고딕"/>
              </a:rPr>
              <a:t>)에 </a:t>
            </a:r>
            <a:endParaRPr lang="ko-KR"/>
          </a:p>
          <a:p>
            <a:pPr algn="ctr"/>
            <a:r>
              <a:rPr lang="ko-KR" altLang="en-US" sz="2000" b="1" dirty="0">
                <a:ea typeface="맑은 고딕"/>
              </a:rPr>
              <a:t>대한 PDP 분석</a:t>
            </a:r>
            <a:endParaRPr lang="ko-KR" dirty="0"/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endParaRPr lang="en-US" altLang="ko-KR" sz="2000" b="1" kern="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그래프를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해석하면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월별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요금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청구액이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높을수록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가입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올라간다고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en-US" altLang="ko-KR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따라서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월별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요금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청구액이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높았을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것이다라는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옳은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5BACED50-AD26-5CEB-0584-47F5A25A3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979705"/>
            <a:ext cx="3463636" cy="2252371"/>
          </a:xfrm>
          <a:prstGeom prst="rect">
            <a:avLst/>
          </a:prstGeom>
        </p:spPr>
      </p:pic>
      <p:pic>
        <p:nvPicPr>
          <p:cNvPr id="5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7B8FCFBD-3C00-AD68-0B49-533B2F7C8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09" y="3426739"/>
            <a:ext cx="3463636" cy="265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14105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4632" y="316893"/>
            <a:ext cx="1166194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설명, </a:t>
            </a:r>
            <a:r>
              <a:rPr lang="ko-KR" sz="2400" dirty="0">
                <a:solidFill>
                  <a:srgbClr val="212121"/>
                </a:solidFill>
                <a:highlight>
                  <a:srgbClr val="FFFFFF"/>
                </a:highlight>
                <a:latin typeface="LG스마트체 Regular"/>
              </a:rPr>
              <a:t>모델 학습 결과와 가설 해석을 바탕으로 계약 해지율을 낮추는 방법</a:t>
            </a:r>
            <a:endParaRPr lang="en-US" sz="2400" dirty="0">
              <a:solidFill>
                <a:srgbClr val="404040"/>
              </a:solidFill>
              <a:highlight>
                <a:srgbClr val="FFFFFF"/>
              </a:highlight>
              <a:latin typeface="LG스마트체 Regular"/>
            </a:endParaRPr>
          </a:p>
          <a:p>
            <a:endParaRPr lang="ko-KR" altLang="en-US" sz="2400" b="1" dirty="0">
              <a:highlight>
                <a:srgbClr val="FFFFFF"/>
              </a:highlight>
              <a:latin typeface="LG스마트체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82482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매월 갱신하는 계약 유형의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306753" y="1867818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1. 1년, 2년이상의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일정한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비율의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할인을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적용해주는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혜택을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고객들이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선택할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확률을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높입니다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 sz="1200">
              <a:ea typeface="맑은 고딕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2.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선택하는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고객들에게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추가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데이터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용량을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무료로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혜택같은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이벤트로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가입을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유도합니다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200">
              <a:ea typeface="맑은 고딕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3.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해지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시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위약금이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발생하지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않도록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조건을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고객에게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유리하게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만들어서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선택할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가능성을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높입니다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200" dirty="0">
              <a:ea typeface="맑은 고딕"/>
            </a:endParaRPr>
          </a:p>
        </p:txBody>
      </p:sp>
      <p:sp>
        <p:nvSpPr>
          <p:cNvPr id="2" name="모서리가 둥근 직사각형 40">
            <a:extLst>
              <a:ext uri="{FF2B5EF4-FFF2-40B4-BE49-F238E27FC236}">
                <a16:creationId xmlns:a16="http://schemas.microsoft.com/office/drawing/2014/main" id="{9979836B-8A54-497A-D86A-32200D3473B4}"/>
              </a:ext>
            </a:extLst>
          </p:cNvPr>
          <p:cNvSpPr/>
          <p:nvPr/>
        </p:nvSpPr>
        <p:spPr>
          <a:xfrm>
            <a:off x="6409209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이용 기간이 짧은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8" name="모서리가 둥근 직사각형 9">
            <a:extLst>
              <a:ext uri="{FF2B5EF4-FFF2-40B4-BE49-F238E27FC236}">
                <a16:creationId xmlns:a16="http://schemas.microsoft.com/office/drawing/2014/main" id="{616B50F6-778F-943F-0BD4-50230EF921AE}"/>
              </a:ext>
            </a:extLst>
          </p:cNvPr>
          <p:cNvSpPr/>
          <p:nvPr/>
        </p:nvSpPr>
        <p:spPr bwMode="auto">
          <a:xfrm>
            <a:off x="6333480" y="1867818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1.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신규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고객에게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보상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프로그램이나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할인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쿠폰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이용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기간이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길어질수록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할인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혜택이나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적립금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혜택을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방법이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sz="12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2.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문제를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제기할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,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빠르고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신속하게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해결하여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만족도를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높여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오래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이용하고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싶게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만드는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방법이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200" dirty="0">
              <a:ea typeface="+mn-lt"/>
              <a:cs typeface="+mn-lt"/>
            </a:endParaRPr>
          </a:p>
        </p:txBody>
      </p:sp>
      <p:sp>
        <p:nvSpPr>
          <p:cNvPr id="9" name="모서리가 둥근 직사각형 40">
            <a:extLst>
              <a:ext uri="{FF2B5EF4-FFF2-40B4-BE49-F238E27FC236}">
                <a16:creationId xmlns:a16="http://schemas.microsoft.com/office/drawing/2014/main" id="{1C5F16A9-EB12-3B23-1AB4-B51614D158B2}"/>
              </a:ext>
            </a:extLst>
          </p:cNvPr>
          <p:cNvSpPr/>
          <p:nvPr/>
        </p:nvSpPr>
        <p:spPr>
          <a:xfrm>
            <a:off x="327064" y="3855385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전자 청구서를 이용하는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42EAD8B6-290A-58B6-30FB-2E0B42A2B27F}"/>
              </a:ext>
            </a:extLst>
          </p:cNvPr>
          <p:cNvSpPr/>
          <p:nvPr/>
        </p:nvSpPr>
        <p:spPr bwMode="auto">
          <a:xfrm>
            <a:off x="251335" y="4749563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1.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고객에게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전자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청구서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이용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방법에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대한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안내와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청구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내역에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대한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설명을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자세하게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해줘서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만족도를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높입니다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 sz="1200">
              <a:ea typeface="맑은 고딕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2.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사용하는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디바이스에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맞춘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전자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청구서를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제공하거나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사용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패턴을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분석하여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유용한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정보를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서비스를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개인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맞춤형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서비스를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고객간의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신뢰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관계를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높여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유지하고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싶게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만듭니다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dirty="0">
              <a:ea typeface="맑은 고딕"/>
            </a:endParaRPr>
          </a:p>
        </p:txBody>
      </p:sp>
      <p:sp>
        <p:nvSpPr>
          <p:cNvPr id="12" name="모서리가 둥근 직사각형 40">
            <a:extLst>
              <a:ext uri="{FF2B5EF4-FFF2-40B4-BE49-F238E27FC236}">
                <a16:creationId xmlns:a16="http://schemas.microsoft.com/office/drawing/2014/main" id="{4D9EF04D-EE84-C8D0-C317-63DB69DA2FC4}"/>
              </a:ext>
            </a:extLst>
          </p:cNvPr>
          <p:cNvSpPr/>
          <p:nvPr/>
        </p:nvSpPr>
        <p:spPr>
          <a:xfrm>
            <a:off x="6478482" y="3855385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월별 요금 청구액이 높은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C8170E60-487F-AAA0-B387-6D1D0C7D199B}"/>
              </a:ext>
            </a:extLst>
          </p:cNvPr>
          <p:cNvSpPr/>
          <p:nvPr/>
        </p:nvSpPr>
        <p:spPr bwMode="auto">
          <a:xfrm>
            <a:off x="6402753" y="4749563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1.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월별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요금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청구액이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높은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고객들에게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추가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할인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혜택이나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현재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사용하는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서비스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및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데이터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사용량에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따라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맞춤형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요금제를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금액을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낮춰주는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방법이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>
              <a:ea typeface="맑은 고딕"/>
            </a:endParaRPr>
          </a:p>
          <a:p>
            <a:pPr algn="ctr" defTabSz="914126">
              <a:defRPr/>
            </a:pP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2.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월별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요금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청구액이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높은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고객들은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서비스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문제가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발생할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경우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더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큰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불만을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가질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있으므로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빠른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문제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해결을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만족도를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높이고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해지율을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낮출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656260"/>
      </p:ext>
    </p:extLst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4632" y="316893"/>
            <a:ext cx="6563477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10. 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모델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학습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결과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한계점과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추후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개선사항</a:t>
            </a:r>
            <a:endParaRPr lang="en-US" sz="1300">
              <a:highlight>
                <a:srgbClr val="FFFFFF"/>
              </a:highlight>
              <a:latin typeface="Malgun Gothic"/>
              <a:ea typeface="LG스마트체 Regular"/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모서리가 둥근 직사각형 40">
            <a:extLst>
              <a:ext uri="{FF2B5EF4-FFF2-40B4-BE49-F238E27FC236}">
                <a16:creationId xmlns:a16="http://schemas.microsoft.com/office/drawing/2014/main" id="{7382FF75-8221-299A-B86F-A89255C3CD14}"/>
              </a:ext>
            </a:extLst>
          </p:cNvPr>
          <p:cNvSpPr/>
          <p:nvPr/>
        </p:nvSpPr>
        <p:spPr>
          <a:xfrm>
            <a:off x="6200762" y="1079856"/>
            <a:ext cx="5621311" cy="901489"/>
          </a:xfrm>
          <a:prstGeom prst="roundRect">
            <a:avLst>
              <a:gd name="adj" fmla="val 4975"/>
            </a:avLst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테스트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데이터의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16번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고객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SHAP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분석</a:t>
            </a:r>
          </a:p>
        </p:txBody>
      </p:sp>
      <p:pic>
        <p:nvPicPr>
          <p:cNvPr id="3" name="그림 4">
            <a:extLst>
              <a:ext uri="{FF2B5EF4-FFF2-40B4-BE49-F238E27FC236}">
                <a16:creationId xmlns:a16="http://schemas.microsoft.com/office/drawing/2014/main" id="{E00BEBEC-B4BC-F7A9-474C-C3B1D3233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072" y="2372591"/>
            <a:ext cx="6414654" cy="796636"/>
          </a:xfrm>
          <a:prstGeom prst="rect">
            <a:avLst/>
          </a:prstGeom>
        </p:spPr>
      </p:pic>
      <p:sp>
        <p:nvSpPr>
          <p:cNvPr id="8" name="모서리가 둥근 직사각형 9">
            <a:extLst>
              <a:ext uri="{FF2B5EF4-FFF2-40B4-BE49-F238E27FC236}">
                <a16:creationId xmlns:a16="http://schemas.microsoft.com/office/drawing/2014/main" id="{47CC4A21-867D-EC15-5BE8-1C5D37387B2B}"/>
              </a:ext>
            </a:extLst>
          </p:cNvPr>
          <p:cNvSpPr/>
          <p:nvPr/>
        </p:nvSpPr>
        <p:spPr bwMode="auto">
          <a:xfrm>
            <a:off x="6250353" y="3738181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higher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의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칼럼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들은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높아지게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하고</a:t>
            </a:r>
            <a:endParaRPr lang="ko-KR" altLang="en-US" sz="1600" dirty="0">
              <a:ea typeface="맑은 고딕"/>
            </a:endParaRPr>
          </a:p>
          <a:p>
            <a:pPr algn="ctr" defTabSz="914126">
              <a:defRPr/>
            </a:pP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lower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칼럼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들은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낮아지게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하는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의미합니다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1600" dirty="0">
              <a:ea typeface="맑은 고딕"/>
            </a:endParaRPr>
          </a:p>
          <a:p>
            <a:pPr algn="ctr" defTabSz="914126">
              <a:defRPr/>
            </a:pPr>
            <a:endParaRPr lang="en-US" sz="16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16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번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고객의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데이터를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종합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했을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때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변화율이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0.50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나왔으므로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고객은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높다는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1600" dirty="0">
              <a:ea typeface="+mn-lt"/>
              <a:cs typeface="+mn-lt"/>
            </a:endParaRPr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AD1844A5-E441-02AD-8771-5E6AB131AF50}"/>
              </a:ext>
            </a:extLst>
          </p:cNvPr>
          <p:cNvSpPr/>
          <p:nvPr/>
        </p:nvSpPr>
        <p:spPr bwMode="auto">
          <a:xfrm>
            <a:off x="348317" y="2366580"/>
            <a:ext cx="5153834" cy="341130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모델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학습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결과에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대한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한계점으로는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PDP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변수의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영향력을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추정할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뿐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원인과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사이의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인과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관계를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밝히지는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않고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변수들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간의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상호작용을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고려하지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않아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상호작용이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많은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데이터에서는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부정확한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sz="1600" kern="0">
              <a:solidFill>
                <a:srgbClr val="000000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en-US" sz="16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개선사항으로는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변수들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간의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상호작용을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고려할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있는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SHAP (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SHapley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Additive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exPlanations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분석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방법을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사용해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</a:p>
        </p:txBody>
      </p:sp>
      <p:sp>
        <p:nvSpPr>
          <p:cNvPr id="10" name="모서리가 둥근 직사각형 40">
            <a:extLst>
              <a:ext uri="{FF2B5EF4-FFF2-40B4-BE49-F238E27FC236}">
                <a16:creationId xmlns:a16="http://schemas.microsoft.com/office/drawing/2014/main" id="{C55BD9FC-8AF6-D355-D011-31A2149278C0}"/>
              </a:ext>
            </a:extLst>
          </p:cNvPr>
          <p:cNvSpPr/>
          <p:nvPr/>
        </p:nvSpPr>
        <p:spPr>
          <a:xfrm>
            <a:off x="243307" y="1079856"/>
            <a:ext cx="5621311" cy="901489"/>
          </a:xfrm>
          <a:prstGeom prst="roundRect">
            <a:avLst>
              <a:gd name="adj" fmla="val 4975"/>
            </a:avLst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한계점과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개선사항</a:t>
            </a:r>
          </a:p>
        </p:txBody>
      </p:sp>
    </p:spTree>
    <p:extLst>
      <p:ext uri="{BB962C8B-B14F-4D97-AF65-F5344CB8AC3E}">
        <p14:creationId xmlns:p14="http://schemas.microsoft.com/office/powerpoint/2010/main" val="3480825952"/>
      </p:ext>
    </p:extLst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07309" y="2701137"/>
            <a:ext cx="2375843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3600" b="1" spc="-10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Malgun Gothic"/>
                <a:ea typeface="LG스마트체 SemiBold"/>
              </a:rPr>
              <a:t>Thank you</a:t>
            </a:r>
            <a:endParaRPr lang="ko-KR" altLang="en-US" sz="3600" b="1" spc="-10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2700000" scaled="1"/>
              </a:gradFill>
              <a:latin typeface="Malgun Gothic"/>
              <a:ea typeface="LG스마트체 Semi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655840" y="3429000"/>
            <a:ext cx="289937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73472963-EC30-1A6C-52BF-E29510B9FA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8"/>
          <a:stretch/>
        </p:blipFill>
        <p:spPr>
          <a:xfrm>
            <a:off x="7182173" y="-701040"/>
            <a:ext cx="2906713" cy="2180665"/>
          </a:xfrm>
          <a:prstGeom prst="rect">
            <a:avLst/>
          </a:prstGeom>
        </p:spPr>
      </p:pic>
      <p:pic>
        <p:nvPicPr>
          <p:cNvPr id="8" name="그림 7" descr="계란, 옅은이(가) 표시된 사진&#10;&#10;자동 생성된 설명">
            <a:extLst>
              <a:ext uri="{FF2B5EF4-FFF2-40B4-BE49-F238E27FC236}">
                <a16:creationId xmlns:a16="http://schemas.microsoft.com/office/drawing/2014/main" id="{0EF3A699-E55D-85F7-40AC-4CE6A184A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58"/>
          <a:stretch/>
        </p:blipFill>
        <p:spPr>
          <a:xfrm>
            <a:off x="1337627" y="3764597"/>
            <a:ext cx="4238625" cy="239236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A5CA21-3951-3240-CAB0-05BF4EEFCB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-7572" r="-2081" b="-3704"/>
          <a:stretch/>
        </p:blipFill>
        <p:spPr>
          <a:xfrm>
            <a:off x="10014372" y="3544179"/>
            <a:ext cx="1981201" cy="21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88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9" t="21591" r="52303" b="23500"/>
          <a:stretch/>
        </p:blipFill>
        <p:spPr>
          <a:xfrm>
            <a:off x="551384" y="277240"/>
            <a:ext cx="1521129" cy="139875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E12B6F-10EA-4875-836F-8979BEA77498}"/>
              </a:ext>
            </a:extLst>
          </p:cNvPr>
          <p:cNvSpPr/>
          <p:nvPr/>
        </p:nvSpPr>
        <p:spPr>
          <a:xfrm>
            <a:off x="856431" y="665067"/>
            <a:ext cx="4303781" cy="58477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b="1" dirty="0">
                <a:latin typeface="Malgun Gothic"/>
                <a:ea typeface="Malgun Gothic"/>
              </a:rPr>
              <a:t>Goal</a:t>
            </a:r>
            <a:endParaRPr lang="en-US" altLang="ko-KR" sz="3200" b="1" dirty="0">
              <a:latin typeface="Malgun Gothic"/>
              <a:ea typeface="Malgun Gothic"/>
            </a:endParaRPr>
          </a:p>
        </p:txBody>
      </p:sp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2CC2DFAD-F1CF-49B2-85A1-7683A08A80B6}"/>
              </a:ext>
            </a:extLst>
          </p:cNvPr>
          <p:cNvSpPr/>
          <p:nvPr/>
        </p:nvSpPr>
        <p:spPr>
          <a:xfrm>
            <a:off x="1320800" y="3644900"/>
            <a:ext cx="9550400" cy="1293355"/>
          </a:xfrm>
          <a:prstGeom prst="bracketPai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2400" b="1" dirty="0" err="1">
                <a:ea typeface="맑은 고딕"/>
              </a:rPr>
              <a:t>통신사K는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최근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이탈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고객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수가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증가</a:t>
            </a:r>
            <a:r>
              <a:rPr lang="en-US" altLang="ko-KR" sz="2400" b="1" dirty="0">
                <a:ea typeface="맑은 고딕"/>
              </a:rPr>
              <a:t> -&gt; </a:t>
            </a:r>
            <a:r>
              <a:rPr lang="en-US" altLang="ko-KR" sz="2400" b="1" dirty="0" err="1">
                <a:ea typeface="맑은 고딕"/>
              </a:rPr>
              <a:t>마케팅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팀에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분석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의뢰</a:t>
            </a:r>
            <a:endParaRPr lang="ko-KR" altLang="en-US"/>
          </a:p>
          <a:p>
            <a:pPr algn="ctr"/>
            <a:r>
              <a:rPr lang="en-US" altLang="ko-KR" sz="2400" b="1" dirty="0" err="1">
                <a:ea typeface="+mn-lt"/>
                <a:cs typeface="+mn-lt"/>
              </a:rPr>
              <a:t>고객</a:t>
            </a:r>
            <a:r>
              <a:rPr lang="en-US" altLang="ko-KR" sz="2400" b="1" dirty="0">
                <a:ea typeface="+mn-lt"/>
                <a:cs typeface="+mn-lt"/>
              </a:rPr>
              <a:t> </a:t>
            </a:r>
            <a:r>
              <a:rPr lang="en-US" altLang="ko-KR" sz="2400" b="1" dirty="0" err="1">
                <a:ea typeface="+mn-lt"/>
                <a:cs typeface="+mn-lt"/>
              </a:rPr>
              <a:t>데이터를</a:t>
            </a:r>
            <a:r>
              <a:rPr lang="en-US" altLang="ko-KR" sz="2400" b="1" dirty="0">
                <a:ea typeface="+mn-lt"/>
                <a:cs typeface="+mn-lt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ea typeface="+mn-lt"/>
                <a:cs typeface="+mn-lt"/>
              </a:rPr>
              <a:t>분석하여 이탈에 </a:t>
            </a:r>
            <a:r>
              <a:rPr lang="ko-KR" altLang="en-US" sz="2400" b="1" dirty="0" err="1">
                <a:solidFill>
                  <a:srgbClr val="000000"/>
                </a:solidFill>
                <a:ea typeface="+mn-lt"/>
                <a:cs typeface="+mn-lt"/>
              </a:rPr>
              <a:t>영행을</a:t>
            </a:r>
            <a:r>
              <a:rPr lang="ko-KR" altLang="en-US" sz="2400" b="1" dirty="0">
                <a:solidFill>
                  <a:srgbClr val="000000"/>
                </a:solidFill>
                <a:ea typeface="+mn-lt"/>
                <a:cs typeface="+mn-lt"/>
              </a:rPr>
              <a:t> 미치는 요인을 찾아 </a:t>
            </a:r>
          </a:p>
          <a:p>
            <a:pPr algn="ctr"/>
            <a:r>
              <a:rPr lang="ko-KR" altLang="en-US" sz="2400" b="1" dirty="0">
                <a:solidFill>
                  <a:srgbClr val="000000"/>
                </a:solidFill>
                <a:ea typeface="+mn-lt"/>
                <a:cs typeface="+mn-lt"/>
              </a:rPr>
              <a:t>개선하여 고객 이탈율을 낮추는 것</a:t>
            </a:r>
            <a:endParaRPr lang="ko-KR" altLang="en-US" sz="2400" b="1" dirty="0">
              <a:ea typeface="맑은 고딕"/>
            </a:endParaRPr>
          </a:p>
        </p:txBody>
      </p:sp>
      <p:pic>
        <p:nvPicPr>
          <p:cNvPr id="5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0CE130CE-4A0B-C82B-98DA-D51013ED4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606" y="1045409"/>
            <a:ext cx="2760717" cy="25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8215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2400" b="1" dirty="0">
                <a:latin typeface="Malgun Gothic"/>
                <a:ea typeface="LG스마트체 Bold"/>
              </a:rPr>
              <a:t>1. </a:t>
            </a:r>
            <a:r>
              <a:rPr lang="en-US" altLang="ko-KR" sz="2400" b="1" dirty="0" err="1">
                <a:latin typeface="Malgun Gothic"/>
                <a:ea typeface="LG스마트체 Bold"/>
                <a:cs typeface="Arial Unicode MS"/>
              </a:rPr>
              <a:t>데이터셋</a:t>
            </a:r>
            <a:r>
              <a:rPr lang="en-US" altLang="ko-KR" sz="2400" b="1" dirty="0">
                <a:latin typeface="Malgun Gothic"/>
                <a:ea typeface="LG스마트체 Bold"/>
                <a:cs typeface="Arial Unicode MS"/>
              </a:rPr>
              <a:t> </a:t>
            </a:r>
            <a:r>
              <a:rPr lang="en-US" altLang="ko-KR" sz="2400" b="1" dirty="0" err="1">
                <a:latin typeface="Malgun Gothic"/>
                <a:ea typeface="LG스마트체 Bold"/>
                <a:cs typeface="Arial Unicode MS"/>
              </a:rPr>
              <a:t>선정</a:t>
            </a:r>
            <a:r>
              <a:rPr lang="en-US" altLang="ko-KR" sz="2400" b="1" dirty="0">
                <a:latin typeface="Malgun Gothic"/>
                <a:ea typeface="LG스마트체 Bold"/>
                <a:cs typeface="Arial Unicode MS"/>
              </a:rPr>
              <a:t> 및 </a:t>
            </a:r>
            <a:r>
              <a:rPr lang="en-US" altLang="ko-KR" sz="2400" b="1" dirty="0" err="1">
                <a:latin typeface="Malgun Gothic"/>
                <a:ea typeface="LG스마트체2.0 Bold"/>
                <a:cs typeface="Arial Unicode MS"/>
              </a:rPr>
              <a:t>데이터</a:t>
            </a:r>
            <a:r>
              <a:rPr lang="en-US" altLang="ko-KR" sz="2400" b="1" dirty="0">
                <a:latin typeface="LG스마트체2.0 Bold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/>
                <a:ea typeface="LG스마트체2.0 Bold"/>
                <a:cs typeface="Arial Unicode MS"/>
              </a:rPr>
              <a:t>설명</a:t>
            </a:r>
            <a:endParaRPr lang="en-US" altLang="ko-KR" sz="2400" b="1" dirty="0" err="1">
              <a:latin typeface="LG스마트체2.0 Bold" panose="020B0600000101010101" pitchFamily="50" charset="-127"/>
              <a:ea typeface="LG스마트체2.0 Bold" panose="020B0600000101010101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7C6C484C-6643-4974-B9B4-96DF93FE96C8}"/>
              </a:ext>
            </a:extLst>
          </p:cNvPr>
          <p:cNvSpPr/>
          <p:nvPr/>
        </p:nvSpPr>
        <p:spPr>
          <a:xfrm>
            <a:off x="6109361" y="8853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Data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Columns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E7C31-9826-1FD9-FFC9-0327D023F0F0}"/>
              </a:ext>
            </a:extLst>
          </p:cNvPr>
          <p:cNvSpPr txBox="1"/>
          <p:nvPr/>
        </p:nvSpPr>
        <p:spPr>
          <a:xfrm>
            <a:off x="458764" y="2369913"/>
            <a:ext cx="4556990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b="1" dirty="0" err="1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Telco</a:t>
            </a:r>
            <a:r>
              <a:rPr lang="ko-KR" b="1" dirty="0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 </a:t>
            </a:r>
            <a:r>
              <a:rPr lang="ko-KR" b="1" dirty="0" err="1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Customer</a:t>
            </a:r>
            <a:r>
              <a:rPr lang="ko-KR" b="1" dirty="0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 </a:t>
            </a:r>
            <a:r>
              <a:rPr lang="ko-KR" b="1" dirty="0" err="1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Churn</a:t>
            </a:r>
            <a:r>
              <a:rPr lang="ko-KR" dirty="0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 </a:t>
            </a:r>
            <a:r>
              <a:rPr lang="ko-KR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통신사 고객 데이터 선정</a:t>
            </a:r>
            <a:endParaRPr lang="ko-KR">
              <a:latin typeface="Malgun Gothic"/>
              <a:ea typeface="Malgun Gothic"/>
            </a:endParaRPr>
          </a:p>
          <a:p>
            <a:r>
              <a:rPr lang="ko-KR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고객 정보와 이탈 여부 정보를 포함하고 있어서 분석 및 예측에 필요한 다양한 특성을 가지고 있고 많은 사람들이 사용하는 통신 서비스 분야에서 수집되었기 때문에 현실적인 문제에 적용하기에 </a:t>
            </a:r>
            <a:r>
              <a:rPr lang="ko-KR" altLang="en-US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적합</a:t>
            </a:r>
            <a:endParaRPr lang="ko-KR" dirty="0">
              <a:solidFill>
                <a:srgbClr val="000000"/>
              </a:solidFill>
              <a:latin typeface="Malgun Gothic"/>
              <a:ea typeface="Malgun Gothic"/>
              <a:cs typeface="+mn-lt"/>
            </a:endParaRPr>
          </a:p>
          <a:p>
            <a:endParaRPr lang="ko-KR" altLang="en-US" dirty="0">
              <a:solidFill>
                <a:srgbClr val="212121"/>
              </a:solidFill>
              <a:highlight>
                <a:srgbClr val="FFFFFF"/>
              </a:highlight>
              <a:latin typeface="Malgun Gothic"/>
              <a:ea typeface="Malgun Gothic"/>
              <a:cs typeface="+mn-lt"/>
            </a:endParaRPr>
          </a:p>
          <a:p>
            <a:r>
              <a:rPr lang="ko-KR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레이블 분포가 균형적이어서 과적합을 방지하고 일반화 성능을 높일 수 있기 때문에 분류 모델을 구축하기에 적합하여 </a:t>
            </a:r>
            <a:r>
              <a:rPr lang="ko-KR" altLang="en-US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선택</a:t>
            </a:r>
            <a:endParaRPr lang="ko-KR" dirty="0">
              <a:solidFill>
                <a:srgbClr val="212121"/>
              </a:solidFill>
              <a:highlight>
                <a:srgbClr val="FFFFFF"/>
              </a:highlight>
              <a:latin typeface="Malgun Gothic"/>
              <a:ea typeface="Malgun Gothic"/>
            </a:endParaRPr>
          </a:p>
        </p:txBody>
      </p:sp>
      <p:pic>
        <p:nvPicPr>
          <p:cNvPr id="5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A32F8057-0C04-FB11-D1DF-ADEAE7F3D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9198" y="2263959"/>
            <a:ext cx="4610443" cy="3934296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42EA66E-7F54-AAE8-27D3-F9A004DFCB61}"/>
              </a:ext>
            </a:extLst>
          </p:cNvPr>
          <p:cNvSpPr/>
          <p:nvPr/>
        </p:nvSpPr>
        <p:spPr>
          <a:xfrm>
            <a:off x="490758" y="8853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선정</a:t>
            </a: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이유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6852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2400" b="1" dirty="0">
                <a:latin typeface="Malgun Gothic"/>
                <a:ea typeface="LG스마트체 Bold"/>
              </a:rPr>
              <a:t>2. </a:t>
            </a:r>
            <a:r>
              <a:rPr lang="en-US" sz="2400" b="1" dirty="0" err="1">
                <a:latin typeface="Arial"/>
                <a:ea typeface="LG스마트체 Bold"/>
                <a:cs typeface="Arial"/>
              </a:rPr>
              <a:t>머신러닝</a:t>
            </a:r>
            <a:r>
              <a:rPr lang="en-US" sz="2400" b="1" dirty="0">
                <a:latin typeface="Arial"/>
                <a:ea typeface="LG스마트체 Bold"/>
                <a:cs typeface="Arial"/>
              </a:rPr>
              <a:t> </a:t>
            </a:r>
            <a:r>
              <a:rPr lang="en-US" sz="2400" b="1" dirty="0" err="1">
                <a:latin typeface="Arial"/>
                <a:ea typeface="LG스마트체 Bold"/>
                <a:cs typeface="Arial"/>
              </a:rPr>
              <a:t>문제</a:t>
            </a:r>
            <a:r>
              <a:rPr lang="en-US" sz="2400" b="1" dirty="0">
                <a:latin typeface="Arial"/>
                <a:ea typeface="LG스마트체 Bold"/>
                <a:cs typeface="Arial"/>
              </a:rPr>
              <a:t> </a:t>
            </a:r>
            <a:r>
              <a:rPr lang="en-US" sz="2400" b="1" dirty="0" err="1">
                <a:latin typeface="Arial"/>
                <a:ea typeface="LG스마트체 Bold"/>
                <a:cs typeface="Arial"/>
              </a:rPr>
              <a:t>정의</a:t>
            </a:r>
            <a:endParaRPr lang="en-US" sz="2400" b="1" dirty="0" err="1">
              <a:latin typeface="Arial"/>
              <a:ea typeface="LG스마트체2.0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20571" y="2557489"/>
            <a:ext cx="3859450" cy="42165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문제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정의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: Telco Customer Churn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데이터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셋에서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예측하는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분류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문제입니다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 즉,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Churn이라는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여부를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예측하는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분류모델을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만들어야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합니다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dirty="0"/>
          </a:p>
          <a:p>
            <a:pPr marL="285750" indent="-285750">
              <a:buFont typeface="Arial"/>
              <a:buChar char="•"/>
            </a:pP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Target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데이터는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가입해지를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나타낸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Churn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칼럼을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타겟으로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설정하였습니다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다음과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같이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가설들을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세워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보았습니다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서비스를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이용한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기간이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짧았을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 (Tenure)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유형이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매월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갱신하는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계약이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많을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 (Contract)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결제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방법으로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은행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인출을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선택한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이탈률이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낮을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.(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PaperlessBilling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월별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요금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청구액이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높았을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.(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MonthlyCharges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이러한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가설들로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해지와의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관계를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찾아서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1200" b="1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</a:t>
            </a:r>
            <a:r>
              <a:rPr lang="en-US" sz="1200" b="1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b="1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을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해결하려고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합니다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dirty="0"/>
          </a:p>
          <a:p>
            <a:endParaRPr lang="en-US" altLang="ko-KR" sz="1600" b="1" dirty="0">
              <a:latin typeface="맑은 고딕"/>
              <a:ea typeface="맑은 고딕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F7A7A-3572-3F0D-4344-83F56A760564}"/>
              </a:ext>
            </a:extLst>
          </p:cNvPr>
          <p:cNvSpPr txBox="1"/>
          <p:nvPr/>
        </p:nvSpPr>
        <p:spPr>
          <a:xfrm>
            <a:off x="10237726" y="4124377"/>
            <a:ext cx="1669594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가입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해지율인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Churn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데이터가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불균형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한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것을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알 수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있다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.</a:t>
            </a:r>
            <a:endParaRPr lang="ko-KR" altLang="en-US" sz="1600" dirty="0">
              <a:latin typeface="Malgun Gothic"/>
            </a:endParaRPr>
          </a:p>
        </p:txBody>
      </p:sp>
      <p:sp>
        <p:nvSpPr>
          <p:cNvPr id="12" name="오각형 6">
            <a:extLst>
              <a:ext uri="{FF2B5EF4-FFF2-40B4-BE49-F238E27FC236}">
                <a16:creationId xmlns:a16="http://schemas.microsoft.com/office/drawing/2014/main" id="{936EC24C-4DDF-40A0-AAE2-A1641C84B1BF}"/>
              </a:ext>
            </a:extLst>
          </p:cNvPr>
          <p:cNvSpPr/>
          <p:nvPr/>
        </p:nvSpPr>
        <p:spPr>
          <a:xfrm>
            <a:off x="774081" y="1100374"/>
            <a:ext cx="3345464" cy="1244168"/>
          </a:xfrm>
          <a:prstGeom prst="homePlate">
            <a:avLst>
              <a:gd name="adj" fmla="val 25974"/>
            </a:avLst>
          </a:prstGeom>
          <a:solidFill>
            <a:srgbClr val="C00000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풀어야할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문제와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가설</a:t>
            </a:r>
            <a:endParaRPr lang="en-US" altLang="ko-KR" sz="2000" b="1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3" name="오각형 6">
            <a:extLst>
              <a:ext uri="{FF2B5EF4-FFF2-40B4-BE49-F238E27FC236}">
                <a16:creationId xmlns:a16="http://schemas.microsoft.com/office/drawing/2014/main" id="{2CF0746B-BD1D-4167-AB4C-94FF8D8C1FA8}"/>
              </a:ext>
            </a:extLst>
          </p:cNvPr>
          <p:cNvSpPr/>
          <p:nvPr/>
        </p:nvSpPr>
        <p:spPr>
          <a:xfrm>
            <a:off x="6944712" y="1109561"/>
            <a:ext cx="3345464" cy="1244168"/>
          </a:xfrm>
          <a:prstGeom prst="homePlate">
            <a:avLst>
              <a:gd name="adj" fmla="val 25974"/>
            </a:avLst>
          </a:prstGeom>
          <a:solidFill>
            <a:srgbClr val="C00000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Target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데이터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Churn</a:t>
            </a:r>
            <a:endParaRPr lang="en-US" altLang="ko-KR" sz="2000" b="1" dirty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2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4AD8FD8A-AEBB-6781-7A24-FC27AB549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327" y="2560994"/>
            <a:ext cx="3982597" cy="371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20874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145384"/>
            <a:ext cx="5607514" cy="5773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3. </a:t>
            </a:r>
            <a:r>
              <a:rPr lang="en-US" sz="2400" b="1" dirty="0">
                <a:latin typeface="Arial"/>
                <a:ea typeface="LG스마트체2.0 Bold"/>
                <a:cs typeface="Arial"/>
              </a:rPr>
              <a:t>EDA &amp; </a:t>
            </a:r>
            <a:r>
              <a:rPr lang="ko-KR" altLang="en-US" sz="2400" b="1" dirty="0" err="1">
                <a:latin typeface="Arial"/>
                <a:ea typeface="LG스마트체2.0 Bold"/>
                <a:cs typeface="Arial"/>
              </a:rPr>
              <a:t>전처리</a:t>
            </a:r>
            <a:endParaRPr lang="en-US" sz="2400" dirty="0" err="1">
              <a:latin typeface="Arial"/>
              <a:ea typeface="LG스마트체2.0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오각형 6">
            <a:extLst>
              <a:ext uri="{FF2B5EF4-FFF2-40B4-BE49-F238E27FC236}">
                <a16:creationId xmlns:a16="http://schemas.microsoft.com/office/drawing/2014/main" id="{FF2B6AF8-B6EB-4935-8EAB-9B111ED63AC2}"/>
              </a:ext>
            </a:extLst>
          </p:cNvPr>
          <p:cNvSpPr/>
          <p:nvPr/>
        </p:nvSpPr>
        <p:spPr>
          <a:xfrm>
            <a:off x="401087" y="1109561"/>
            <a:ext cx="3345464" cy="1244168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결측치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확인</a:t>
            </a:r>
            <a:endParaRPr lang="en-US" altLang="ko-KR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5" name="오각형 6">
            <a:extLst>
              <a:ext uri="{FF2B5EF4-FFF2-40B4-BE49-F238E27FC236}">
                <a16:creationId xmlns:a16="http://schemas.microsoft.com/office/drawing/2014/main" id="{BE9B5D57-CDE3-438C-946B-343CF75AB2FE}"/>
              </a:ext>
            </a:extLst>
          </p:cNvPr>
          <p:cNvSpPr/>
          <p:nvPr/>
        </p:nvSpPr>
        <p:spPr>
          <a:xfrm>
            <a:off x="6315844" y="1092044"/>
            <a:ext cx="3345464" cy="1244168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 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결측치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중복값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, </a:t>
            </a:r>
          </a:p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필요없는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칼럼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제거</a:t>
            </a:r>
            <a:endParaRPr lang="en-US" altLang="ko-KR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ECB7B4-2393-46F3-99A9-A36B6EF4CB2B}"/>
              </a:ext>
            </a:extLst>
          </p:cNvPr>
          <p:cNvSpPr txBox="1"/>
          <p:nvPr/>
        </p:nvSpPr>
        <p:spPr>
          <a:xfrm>
            <a:off x="5482380" y="25203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작업전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5C5DCE-EABA-4963-BF2F-FBB88BC9162C}"/>
              </a:ext>
            </a:extLst>
          </p:cNvPr>
          <p:cNvSpPr txBox="1"/>
          <p:nvPr/>
        </p:nvSpPr>
        <p:spPr>
          <a:xfrm>
            <a:off x="9946918" y="25167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작업후</a:t>
            </a:r>
            <a:endParaRPr lang="ko-KR" altLang="en-US" b="1" dirty="0"/>
          </a:p>
        </p:txBody>
      </p:sp>
      <p:pic>
        <p:nvPicPr>
          <p:cNvPr id="11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4E5A7404-157F-E2D4-0CD5-8B497E3DF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868" y="2418203"/>
            <a:ext cx="2988071" cy="41148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67B88F55-FF9F-42B8-BFAB-F31BC2E2B930}"/>
              </a:ext>
            </a:extLst>
          </p:cNvPr>
          <p:cNvSpPr/>
          <p:nvPr/>
        </p:nvSpPr>
        <p:spPr>
          <a:xfrm>
            <a:off x="476098" y="5893794"/>
            <a:ext cx="2705200" cy="25249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D93071CC-0F46-3266-E03F-BBF72F319D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749" y="2960646"/>
            <a:ext cx="2743200" cy="3360420"/>
          </a:xfrm>
          <a:prstGeom prst="rect">
            <a:avLst/>
          </a:prstGeom>
        </p:spPr>
      </p:pic>
      <p:pic>
        <p:nvPicPr>
          <p:cNvPr id="3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903CB797-03D6-9168-C27D-6CCABFAE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8183" y="3052644"/>
            <a:ext cx="2743200" cy="3194783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6765E2-5033-4CDD-86FF-D27940792F4C}"/>
              </a:ext>
            </a:extLst>
          </p:cNvPr>
          <p:cNvSpPr/>
          <p:nvPr/>
        </p:nvSpPr>
        <p:spPr>
          <a:xfrm>
            <a:off x="8831847" y="3049853"/>
            <a:ext cx="2732090" cy="98399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666CB60-AB7E-9A9D-069C-4324F0C82375}"/>
              </a:ext>
            </a:extLst>
          </p:cNvPr>
          <p:cNvSpPr/>
          <p:nvPr/>
        </p:nvSpPr>
        <p:spPr>
          <a:xfrm>
            <a:off x="4822613" y="2960049"/>
            <a:ext cx="3158096" cy="10003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954042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145384"/>
            <a:ext cx="5607514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2.0 Bold"/>
                <a:cs typeface="Arial Unicode MS"/>
              </a:rPr>
              <a:t>3. EDA &amp; </a:t>
            </a:r>
            <a:r>
              <a:rPr lang="ko-KR" altLang="en-US" sz="2400" b="1" dirty="0" err="1">
                <a:latin typeface="LG스마트체 Regular"/>
                <a:ea typeface="LG스마트체2.0 Bold"/>
                <a:cs typeface="Arial Unicode MS"/>
              </a:rPr>
              <a:t>전처리</a:t>
            </a:r>
            <a:endParaRPr lang="en-US" sz="2400" dirty="0" err="1">
              <a:latin typeface="LG스마트체 Regular"/>
              <a:ea typeface="LG스마트체2.0 Bold"/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오각형 6">
            <a:extLst>
              <a:ext uri="{FF2B5EF4-FFF2-40B4-BE49-F238E27FC236}">
                <a16:creationId xmlns:a16="http://schemas.microsoft.com/office/drawing/2014/main" id="{1EA18C75-A624-42FA-8F54-7063A0BEA58E}"/>
              </a:ext>
            </a:extLst>
          </p:cNvPr>
          <p:cNvSpPr/>
          <p:nvPr/>
        </p:nvSpPr>
        <p:spPr>
          <a:xfrm>
            <a:off x="3978153" y="880043"/>
            <a:ext cx="3768338" cy="1244168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칼럼별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히스토그램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출력</a:t>
            </a:r>
            <a:endParaRPr lang="en-US" altLang="ko-KR" sz="2000" b="1" kern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8" name="그림 10" descr="텍스트, 음악, 피아노이(가) 표시된 사진&#10;&#10;자동 생성된 설명">
            <a:extLst>
              <a:ext uri="{FF2B5EF4-FFF2-40B4-BE49-F238E27FC236}">
                <a16:creationId xmlns:a16="http://schemas.microsoft.com/office/drawing/2014/main" id="{5F7BC6D9-3739-90AB-B93F-5FF4A71A3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692" y="2298853"/>
            <a:ext cx="9704902" cy="390364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59E257B-8E07-F819-1ACD-95B50F40179A}"/>
              </a:ext>
            </a:extLst>
          </p:cNvPr>
          <p:cNvSpPr/>
          <p:nvPr/>
        </p:nvSpPr>
        <p:spPr>
          <a:xfrm>
            <a:off x="79661" y="2929024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Partner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858FD5-AF47-6D17-2156-8451BF591E0E}"/>
              </a:ext>
            </a:extLst>
          </p:cNvPr>
          <p:cNvSpPr/>
          <p:nvPr/>
        </p:nvSpPr>
        <p:spPr>
          <a:xfrm>
            <a:off x="5571529" y="2745409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Dependents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45236B2-3171-A544-47F2-AC03688A991C}"/>
              </a:ext>
            </a:extLst>
          </p:cNvPr>
          <p:cNvSpPr/>
          <p:nvPr/>
        </p:nvSpPr>
        <p:spPr>
          <a:xfrm>
            <a:off x="10826249" y="2931674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tenure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335044B-B811-B1BD-9D22-080E4F11E988}"/>
              </a:ext>
            </a:extLst>
          </p:cNvPr>
          <p:cNvSpPr/>
          <p:nvPr/>
        </p:nvSpPr>
        <p:spPr>
          <a:xfrm>
            <a:off x="79661" y="3528945"/>
            <a:ext cx="1493589" cy="3649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PhoneService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CCDF65F-7508-67B9-0D9E-81F89F4B00C0}"/>
              </a:ext>
            </a:extLst>
          </p:cNvPr>
          <p:cNvSpPr/>
          <p:nvPr/>
        </p:nvSpPr>
        <p:spPr>
          <a:xfrm>
            <a:off x="6393386" y="2156347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gender</a:t>
            </a:r>
            <a:endParaRPr lang="ko-KR" altLang="en-US" sz="1400" b="1" dirty="0" err="1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03EDDE8-5B06-C9F8-C8E7-7CD31BC8A26E}"/>
              </a:ext>
            </a:extLst>
          </p:cNvPr>
          <p:cNvSpPr/>
          <p:nvPr/>
        </p:nvSpPr>
        <p:spPr>
          <a:xfrm>
            <a:off x="8820966" y="1830194"/>
            <a:ext cx="1368900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SeniorCitizen</a:t>
            </a:r>
            <a:endParaRPr lang="ko-KR" altLang="en-US" sz="1400" b="1" dirty="0" err="1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9242CD-0986-C2AD-C147-EC818F2C11F1}"/>
              </a:ext>
            </a:extLst>
          </p:cNvPr>
          <p:cNvSpPr/>
          <p:nvPr/>
        </p:nvSpPr>
        <p:spPr>
          <a:xfrm>
            <a:off x="2014625" y="1828964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customerID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0205823-A2D2-CF5E-747F-E1C6CC13519D}"/>
              </a:ext>
            </a:extLst>
          </p:cNvPr>
          <p:cNvSpPr/>
          <p:nvPr/>
        </p:nvSpPr>
        <p:spPr>
          <a:xfrm>
            <a:off x="10493739" y="3542441"/>
            <a:ext cx="1535155" cy="3511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InternetService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6BC8017-57B9-6C6C-DF92-367739DF2A1A}"/>
              </a:ext>
            </a:extLst>
          </p:cNvPr>
          <p:cNvSpPr/>
          <p:nvPr/>
        </p:nvSpPr>
        <p:spPr>
          <a:xfrm>
            <a:off x="10493740" y="4088612"/>
            <a:ext cx="1535155" cy="3511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TechSupport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BA1A585-CA97-D6A5-F9CC-2D77D2FE1A1A}"/>
              </a:ext>
            </a:extLst>
          </p:cNvPr>
          <p:cNvSpPr/>
          <p:nvPr/>
        </p:nvSpPr>
        <p:spPr>
          <a:xfrm>
            <a:off x="10826248" y="4648468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Contract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CCF59FB-455D-423C-944F-610592750B48}"/>
              </a:ext>
            </a:extLst>
          </p:cNvPr>
          <p:cNvSpPr/>
          <p:nvPr/>
        </p:nvSpPr>
        <p:spPr>
          <a:xfrm>
            <a:off x="10313631" y="5739807"/>
            <a:ext cx="1715264" cy="3649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MonthlyCharges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CA34315-8D0C-F997-A293-A45C9AE56D06}"/>
              </a:ext>
            </a:extLst>
          </p:cNvPr>
          <p:cNvSpPr/>
          <p:nvPr/>
        </p:nvSpPr>
        <p:spPr>
          <a:xfrm>
            <a:off x="79660" y="4088967"/>
            <a:ext cx="1493590" cy="33725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OnlineSecurity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FF6C464-C03A-EAC2-C243-570FDE453075}"/>
              </a:ext>
            </a:extLst>
          </p:cNvPr>
          <p:cNvSpPr/>
          <p:nvPr/>
        </p:nvSpPr>
        <p:spPr>
          <a:xfrm>
            <a:off x="79661" y="4602923"/>
            <a:ext cx="1493591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StreamingTV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9AC52E-2A5D-BB57-25E1-87D1804E3A14}"/>
              </a:ext>
            </a:extLst>
          </p:cNvPr>
          <p:cNvSpPr/>
          <p:nvPr/>
        </p:nvSpPr>
        <p:spPr>
          <a:xfrm>
            <a:off x="79660" y="5158273"/>
            <a:ext cx="1590572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PaperlessBilling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9A6CE20-7BDC-4DBC-07BD-BDCAECC16043}"/>
              </a:ext>
            </a:extLst>
          </p:cNvPr>
          <p:cNvSpPr/>
          <p:nvPr/>
        </p:nvSpPr>
        <p:spPr>
          <a:xfrm>
            <a:off x="79661" y="6323223"/>
            <a:ext cx="1493591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TotalCharges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58E21F9-C874-BA49-073B-91ED33DC7F58}"/>
              </a:ext>
            </a:extLst>
          </p:cNvPr>
          <p:cNvSpPr/>
          <p:nvPr/>
        </p:nvSpPr>
        <p:spPr>
          <a:xfrm>
            <a:off x="7603012" y="6127589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Churn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C732CB9-156A-BA8D-6823-9A244992E9A9}"/>
              </a:ext>
            </a:extLst>
          </p:cNvPr>
          <p:cNvSpPr/>
          <p:nvPr/>
        </p:nvSpPr>
        <p:spPr>
          <a:xfrm>
            <a:off x="5266769" y="3556320"/>
            <a:ext cx="1507446" cy="33725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MultipleLines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328C14-522E-E735-3A3E-AF32456F7F1D}"/>
              </a:ext>
            </a:extLst>
          </p:cNvPr>
          <p:cNvSpPr/>
          <p:nvPr/>
        </p:nvSpPr>
        <p:spPr>
          <a:xfrm>
            <a:off x="5455557" y="4243370"/>
            <a:ext cx="1535155" cy="3511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OnlineBackup</a:t>
            </a:r>
            <a:endParaRPr lang="ko-KR" altLang="en-US" sz="1400" b="1" dirty="0" err="1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B811FAF-B855-1855-8937-B9EF09EE3944}"/>
              </a:ext>
            </a:extLst>
          </p:cNvPr>
          <p:cNvSpPr/>
          <p:nvPr/>
        </p:nvSpPr>
        <p:spPr>
          <a:xfrm>
            <a:off x="5871193" y="4894533"/>
            <a:ext cx="1867664" cy="3649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ea typeface="+mn-lt"/>
                <a:cs typeface="+mn-lt"/>
              </a:rPr>
              <a:t>StreamingMovies</a:t>
            </a:r>
            <a:endParaRPr lang="en-US" altLang="ko-KR" sz="800" b="1" dirty="0" err="1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1384E-773C-4FBC-A4C3-53A1615317D8}"/>
              </a:ext>
            </a:extLst>
          </p:cNvPr>
          <p:cNvSpPr/>
          <p:nvPr/>
        </p:nvSpPr>
        <p:spPr>
          <a:xfrm>
            <a:off x="4250212" y="5351734"/>
            <a:ext cx="1604427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PaymentMethod</a:t>
            </a:r>
          </a:p>
        </p:txBody>
      </p:sp>
    </p:spTree>
    <p:extLst>
      <p:ext uri="{BB962C8B-B14F-4D97-AF65-F5344CB8AC3E}">
        <p14:creationId xmlns:p14="http://schemas.microsoft.com/office/powerpoint/2010/main" val="1546537882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 Regular"/>
                <a:cs typeface="Arial Unicode MS"/>
              </a:rPr>
              <a:t>3. EDA &amp; </a:t>
            </a:r>
            <a:r>
              <a:rPr lang="ko-KR" sz="2400" b="1" dirty="0" err="1">
                <a:latin typeface="LG스마트체 Regular"/>
                <a:ea typeface="LG스마트체 Regular"/>
                <a:cs typeface="Arial Unicode MS"/>
              </a:rPr>
              <a:t>전처리</a:t>
            </a:r>
            <a:endParaRPr lang="ko-KR" altLang="en-US" sz="2400" b="1" dirty="0" err="1"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CB03D267-C4D0-DD77-0E0C-FCF804F1F7A1}"/>
              </a:ext>
            </a:extLst>
          </p:cNvPr>
          <p:cNvSpPr/>
          <p:nvPr/>
        </p:nvSpPr>
        <p:spPr bwMode="auto">
          <a:xfrm>
            <a:off x="3573218" y="960201"/>
            <a:ext cx="4748923" cy="75822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히트맵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분석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5B5842-2B3E-4A19-816E-D197C86C3CB8}"/>
              </a:ext>
            </a:extLst>
          </p:cNvPr>
          <p:cNvSpPr txBox="1"/>
          <p:nvPr/>
        </p:nvSpPr>
        <p:spPr>
          <a:xfrm>
            <a:off x="6147975" y="2949161"/>
            <a:ext cx="5677918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계약 유형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(Contract)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(Churn)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 사이에 음의 상관관계</a:t>
            </a:r>
            <a:endParaRPr lang="ko-KR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서비스를 이용한 기간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Tenure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)과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Churn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) 사이에 음의 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상관관계</a:t>
            </a:r>
            <a:endParaRPr lang="ko-KR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결제 방법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en-US" altLang="ko-KR" dirty="0" err="1">
                <a:highlight>
                  <a:srgbClr val="FFFFFF"/>
                </a:highlight>
                <a:ea typeface="+mn-lt"/>
                <a:cs typeface="+mn-lt"/>
              </a:rPr>
              <a:t>PaperlessBilling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Churn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 사이에 양의 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상관관계</a:t>
            </a:r>
            <a:endParaRPr lang="en-US" altLang="ko-KR" dirty="0">
              <a:highlight>
                <a:srgbClr val="FFFFFF"/>
              </a:highlight>
              <a:ea typeface="맑은 고딕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월별 요금 청구액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en-US" altLang="ko-KR" dirty="0" err="1">
                <a:highlight>
                  <a:srgbClr val="FFFFFF"/>
                </a:highlight>
                <a:ea typeface="+mn-lt"/>
                <a:cs typeface="+mn-lt"/>
              </a:rPr>
              <a:t>MonthlyCharges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Churn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 사이에 양의 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상관관계</a:t>
            </a:r>
            <a:endParaRPr lang="en-US" altLang="ko-KR" dirty="0">
              <a:highlight>
                <a:srgbClr val="FFFFFF"/>
              </a:highlight>
              <a:ea typeface="맑은 고딕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6CB08486-A293-B1A9-5391-7DD420D72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689" y="1846752"/>
            <a:ext cx="4845585" cy="438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9431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 Regular"/>
                <a:cs typeface="Arial Unicode MS"/>
              </a:rPr>
              <a:t>3. EDA &amp; </a:t>
            </a:r>
            <a:r>
              <a:rPr lang="ko-KR" sz="2400" b="1" dirty="0" err="1">
                <a:latin typeface="LG스마트체 Regular"/>
                <a:ea typeface="LG스마트체 Regular"/>
                <a:cs typeface="Arial Unicode MS"/>
              </a:rPr>
              <a:t>전처리</a:t>
            </a:r>
            <a:endParaRPr lang="ko-KR" altLang="en-US" sz="2400" b="1" dirty="0" err="1"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2015BB8C-E840-0DC3-A25A-C0FB2FC61F68}"/>
              </a:ext>
            </a:extLst>
          </p:cNvPr>
          <p:cNvSpPr/>
          <p:nvPr/>
        </p:nvSpPr>
        <p:spPr bwMode="auto">
          <a:xfrm>
            <a:off x="6852745" y="905118"/>
            <a:ext cx="4591268" cy="75822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b="1" kern="0" dirty="0">
                <a:solidFill>
                  <a:schemeClr val="bg1"/>
                </a:solidFill>
                <a:ea typeface="+mn-lt"/>
                <a:cs typeface="+mn-lt"/>
              </a:rPr>
              <a:t>가설에 쓰인 칼럼들의 데이터 분포</a:t>
            </a:r>
            <a:endParaRPr lang="ko-KR" altLang="en-US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CB03D267-C4D0-DD77-0E0C-FCF804F1F7A1}"/>
              </a:ext>
            </a:extLst>
          </p:cNvPr>
          <p:cNvSpPr/>
          <p:nvPr/>
        </p:nvSpPr>
        <p:spPr bwMode="auto">
          <a:xfrm>
            <a:off x="672110" y="905117"/>
            <a:ext cx="4748923" cy="75822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가설검정으로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타당성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검증</a:t>
            </a:r>
          </a:p>
        </p:txBody>
      </p:sp>
      <p:pic>
        <p:nvPicPr>
          <p:cNvPr id="5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3CAAA750-3CA2-E622-E78B-AFFA69115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545" y="2370672"/>
            <a:ext cx="2449417" cy="185041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9F5F0D5-80C2-40CB-9208-23C190101270}"/>
              </a:ext>
            </a:extLst>
          </p:cNvPr>
          <p:cNvSpPr/>
          <p:nvPr/>
        </p:nvSpPr>
        <p:spPr>
          <a:xfrm>
            <a:off x="7075767" y="1833753"/>
            <a:ext cx="1412852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  <a:ea typeface="맑은 고딕"/>
              </a:rPr>
              <a:t>Contract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1FC7E53-FE65-42C9-97D9-D4D9D2DD4E2E}"/>
              </a:ext>
            </a:extLst>
          </p:cNvPr>
          <p:cNvSpPr/>
          <p:nvPr/>
        </p:nvSpPr>
        <p:spPr>
          <a:xfrm>
            <a:off x="6923033" y="4194170"/>
            <a:ext cx="1980888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PaperlessBilling</a:t>
            </a:r>
            <a:endParaRPr lang="ko-KR" altLang="en-US" dirty="0" err="1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B9CE611-4D73-4F16-9B32-2EF708381009}"/>
              </a:ext>
            </a:extLst>
          </p:cNvPr>
          <p:cNvSpPr/>
          <p:nvPr/>
        </p:nvSpPr>
        <p:spPr>
          <a:xfrm>
            <a:off x="9581012" y="4221878"/>
            <a:ext cx="2022451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MonthlyCharges</a:t>
            </a:r>
            <a:endParaRPr lang="en-US" dirty="0" err="1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5AA706D-05C6-49AF-A622-20BE7896C79A}"/>
              </a:ext>
            </a:extLst>
          </p:cNvPr>
          <p:cNvSpPr/>
          <p:nvPr/>
        </p:nvSpPr>
        <p:spPr>
          <a:xfrm>
            <a:off x="9789330" y="1833752"/>
            <a:ext cx="1412852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  <a:ea typeface="+mn-lt"/>
                <a:cs typeface="+mn-lt"/>
              </a:rPr>
              <a:t>Tenure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오각형 6">
            <a:extLst>
              <a:ext uri="{FF2B5EF4-FFF2-40B4-BE49-F238E27FC236}">
                <a16:creationId xmlns:a16="http://schemas.microsoft.com/office/drawing/2014/main" id="{7B86A40F-D4D9-2BFB-BC9F-F1A6573C2FA3}"/>
              </a:ext>
            </a:extLst>
          </p:cNvPr>
          <p:cNvSpPr/>
          <p:nvPr/>
        </p:nvSpPr>
        <p:spPr>
          <a:xfrm>
            <a:off x="557159" y="1834838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Contract</a:t>
            </a:r>
          </a:p>
        </p:txBody>
      </p:sp>
      <p:sp>
        <p:nvSpPr>
          <p:cNvPr id="20" name="오각형 6">
            <a:extLst>
              <a:ext uri="{FF2B5EF4-FFF2-40B4-BE49-F238E27FC236}">
                <a16:creationId xmlns:a16="http://schemas.microsoft.com/office/drawing/2014/main" id="{EEF49394-F433-7688-557F-5882EE757D74}"/>
              </a:ext>
            </a:extLst>
          </p:cNvPr>
          <p:cNvSpPr/>
          <p:nvPr/>
        </p:nvSpPr>
        <p:spPr>
          <a:xfrm>
            <a:off x="3476628" y="1834837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Tenure</a:t>
            </a:r>
          </a:p>
        </p:txBody>
      </p:sp>
      <p:sp>
        <p:nvSpPr>
          <p:cNvPr id="21" name="오각형 6">
            <a:extLst>
              <a:ext uri="{FF2B5EF4-FFF2-40B4-BE49-F238E27FC236}">
                <a16:creationId xmlns:a16="http://schemas.microsoft.com/office/drawing/2014/main" id="{E20D4F2D-B5CA-1AD4-E867-24C616605074}"/>
              </a:ext>
            </a:extLst>
          </p:cNvPr>
          <p:cNvSpPr/>
          <p:nvPr/>
        </p:nvSpPr>
        <p:spPr>
          <a:xfrm>
            <a:off x="621424" y="4166741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PaperlessBilling</a:t>
            </a:r>
          </a:p>
        </p:txBody>
      </p:sp>
      <p:sp>
        <p:nvSpPr>
          <p:cNvPr id="22" name="오각형 6">
            <a:extLst>
              <a:ext uri="{FF2B5EF4-FFF2-40B4-BE49-F238E27FC236}">
                <a16:creationId xmlns:a16="http://schemas.microsoft.com/office/drawing/2014/main" id="{02167F0E-EB1D-22EF-1DF3-12A3177743F8}"/>
              </a:ext>
            </a:extLst>
          </p:cNvPr>
          <p:cNvSpPr/>
          <p:nvPr/>
        </p:nvSpPr>
        <p:spPr>
          <a:xfrm>
            <a:off x="3476628" y="4166741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MonthlyCharges</a:t>
            </a:r>
          </a:p>
        </p:txBody>
      </p:sp>
      <p:pic>
        <p:nvPicPr>
          <p:cNvPr id="23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F92B994B-ED98-FB2E-7A5E-30A26BA77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69" y="2581173"/>
            <a:ext cx="2743200" cy="1016281"/>
          </a:xfrm>
          <a:prstGeom prst="rect">
            <a:avLst/>
          </a:prstGeom>
        </p:spPr>
      </p:pic>
      <p:pic>
        <p:nvPicPr>
          <p:cNvPr id="24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13932243-6864-4394-3DAF-0ED842E7C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7123" y="2576844"/>
            <a:ext cx="2743200" cy="1034118"/>
          </a:xfrm>
          <a:prstGeom prst="rect">
            <a:avLst/>
          </a:prstGeom>
        </p:spPr>
      </p:pic>
      <p:pic>
        <p:nvPicPr>
          <p:cNvPr id="25" name="그림 25" descr="차트이(가) 표시된 사진&#10;&#10;자동 생성된 설명">
            <a:extLst>
              <a:ext uri="{FF2B5EF4-FFF2-40B4-BE49-F238E27FC236}">
                <a16:creationId xmlns:a16="http://schemas.microsoft.com/office/drawing/2014/main" id="{77662B0F-C73F-89BB-5B3F-C1E91C15F8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8207" y="2370057"/>
            <a:ext cx="2219899" cy="1787382"/>
          </a:xfrm>
          <a:prstGeom prst="rect">
            <a:avLst/>
          </a:prstGeom>
        </p:spPr>
      </p:pic>
      <p:pic>
        <p:nvPicPr>
          <p:cNvPr id="26" name="그림 26" descr="텍스트이(가) 표시된 사진&#10;&#10;자동 생성된 설명">
            <a:extLst>
              <a:ext uri="{FF2B5EF4-FFF2-40B4-BE49-F238E27FC236}">
                <a16:creationId xmlns:a16="http://schemas.microsoft.com/office/drawing/2014/main" id="{688C9EB7-13E2-34B3-FEB7-89055A8B9E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195" y="4927109"/>
            <a:ext cx="2724839" cy="1024938"/>
          </a:xfrm>
          <a:prstGeom prst="rect">
            <a:avLst/>
          </a:prstGeom>
        </p:spPr>
      </p:pic>
      <p:pic>
        <p:nvPicPr>
          <p:cNvPr id="27" name="그림 27" descr="차트이(가) 표시된 사진&#10;&#10;자동 생성된 설명">
            <a:extLst>
              <a:ext uri="{FF2B5EF4-FFF2-40B4-BE49-F238E27FC236}">
                <a16:creationId xmlns:a16="http://schemas.microsoft.com/office/drawing/2014/main" id="{B031E6E2-273A-D885-4D60-8B336FC775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449" y="4803563"/>
            <a:ext cx="2366791" cy="1749428"/>
          </a:xfrm>
          <a:prstGeom prst="rect">
            <a:avLst/>
          </a:prstGeom>
        </p:spPr>
      </p:pic>
      <p:pic>
        <p:nvPicPr>
          <p:cNvPr id="28" name="그림 28" descr="텍스트, 편지이(가) 표시된 사진&#10;&#10;자동 생성된 설명">
            <a:extLst>
              <a:ext uri="{FF2B5EF4-FFF2-40B4-BE49-F238E27FC236}">
                <a16:creationId xmlns:a16="http://schemas.microsoft.com/office/drawing/2014/main" id="{908D789B-544E-4C4A-345E-37A5DA0B8E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37123" y="4928264"/>
            <a:ext cx="2743200" cy="1022629"/>
          </a:xfrm>
          <a:prstGeom prst="rect">
            <a:avLst/>
          </a:prstGeom>
        </p:spPr>
      </p:pic>
      <p:pic>
        <p:nvPicPr>
          <p:cNvPr id="29" name="그림 29" descr="차트이(가) 표시된 사진&#10;&#10;자동 생성된 설명">
            <a:extLst>
              <a:ext uri="{FF2B5EF4-FFF2-40B4-BE49-F238E27FC236}">
                <a16:creationId xmlns:a16="http://schemas.microsoft.com/office/drawing/2014/main" id="{D26A3907-ECD0-929A-5A4C-BE20104533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88206" y="4809234"/>
            <a:ext cx="2302526" cy="184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409745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933</Words>
  <Application>Microsoft Office PowerPoint</Application>
  <PresentationFormat>와이드스크린</PresentationFormat>
  <Paragraphs>189</Paragraphs>
  <Slides>26</Slides>
  <Notes>25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7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경기원</dc:creator>
  <cp:lastModifiedBy>경기원 총괄 CONSULTANT 품질전략팀 (kwkyung@lgcns.com, 02-2099-5127)</cp:lastModifiedBy>
  <cp:revision>1844</cp:revision>
  <cp:lastPrinted>2017-04-19T07:25:48Z</cp:lastPrinted>
  <dcterms:created xsi:type="dcterms:W3CDTF">2017-04-17T00:33:54Z</dcterms:created>
  <dcterms:modified xsi:type="dcterms:W3CDTF">2023-04-12T06:33:39Z</dcterms:modified>
</cp:coreProperties>
</file>

<file path=docProps/thumbnail.jpeg>
</file>